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Lst>
  <p:notesMasterIdLst>
    <p:notesMasterId r:id="rId25"/>
  </p:notesMasterIdLst>
  <p:handoutMasterIdLst>
    <p:handoutMasterId r:id="rId26"/>
  </p:handoutMasterIdLst>
  <p:sldIdLst>
    <p:sldId id="256" r:id="rId2"/>
    <p:sldId id="276" r:id="rId3"/>
    <p:sldId id="257" r:id="rId4"/>
    <p:sldId id="290" r:id="rId5"/>
    <p:sldId id="274" r:id="rId6"/>
    <p:sldId id="291" r:id="rId7"/>
    <p:sldId id="296" r:id="rId8"/>
    <p:sldId id="297" r:id="rId9"/>
    <p:sldId id="260" r:id="rId10"/>
    <p:sldId id="270" r:id="rId11"/>
    <p:sldId id="261" r:id="rId12"/>
    <p:sldId id="298" r:id="rId13"/>
    <p:sldId id="292" r:id="rId14"/>
    <p:sldId id="293" r:id="rId15"/>
    <p:sldId id="264" r:id="rId16"/>
    <p:sldId id="281" r:id="rId17"/>
    <p:sldId id="295" r:id="rId18"/>
    <p:sldId id="294" r:id="rId19"/>
    <p:sldId id="266" r:id="rId20"/>
    <p:sldId id="299" r:id="rId21"/>
    <p:sldId id="265" r:id="rId22"/>
    <p:sldId id="269" r:id="rId23"/>
    <p:sldId id="289" r:id="rId24"/>
  </p:sldIdLst>
  <p:sldSz cx="9144000" cy="6858000" type="screen4x3"/>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 uri="{2D200454-40CA-4A62-9FC3-DE9A4176ACB9}">
      <p15:notesGuideLst xmlns=""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C09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264" autoAdjust="0"/>
    <p:restoredTop sz="47738" autoAdjust="0"/>
  </p:normalViewPr>
  <p:slideViewPr>
    <p:cSldViewPr>
      <p:cViewPr>
        <p:scale>
          <a:sx n="80" d="100"/>
          <a:sy n="80" d="100"/>
        </p:scale>
        <p:origin x="-1014" y="648"/>
      </p:cViewPr>
      <p:guideLst>
        <p:guide orient="horz" pos="2160"/>
        <p:guide pos="2880"/>
      </p:guideLst>
    </p:cSldViewPr>
  </p:slideViewPr>
  <p:notesTextViewPr>
    <p:cViewPr>
      <p:scale>
        <a:sx n="3" d="2"/>
        <a:sy n="3" d="2"/>
      </p:scale>
      <p:origin x="0" y="0"/>
    </p:cViewPr>
  </p:notesTextViewPr>
  <p:sorterViewPr>
    <p:cViewPr>
      <p:scale>
        <a:sx n="100" d="100"/>
        <a:sy n="100" d="100"/>
      </p:scale>
      <p:origin x="0" y="-2376"/>
    </p:cViewPr>
  </p:sorterViewPr>
  <p:notesViewPr>
    <p:cSldViewPr>
      <p:cViewPr>
        <p:scale>
          <a:sx n="130" d="100"/>
          <a:sy n="130" d="100"/>
        </p:scale>
        <p:origin x="-1176" y="2034"/>
      </p:cViewPr>
      <p:guideLst>
        <p:guide orient="horz" pos="2928"/>
        <p:guide pos="2208"/>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2" Type="http://schemas.openxmlformats.org/officeDocument/2006/relationships/oleObject" Target="../embeddings/oleObject1.bin"/><Relationship Id="rId1" Type="http://schemas.openxmlformats.org/officeDocument/2006/relationships/themeOverride" Target="../theme/themeOverride1.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CA"/>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0.14370190593334217"/>
          <c:y val="5.4115962777380101E-2"/>
          <c:w val="0.71925783733555049"/>
          <c:h val="0.751162447669248"/>
        </c:manualLayout>
      </c:layout>
      <c:barChart>
        <c:barDir val="col"/>
        <c:grouping val="clustered"/>
        <c:varyColors val="0"/>
        <c:ser>
          <c:idx val="0"/>
          <c:order val="0"/>
          <c:tx>
            <c:strRef>
              <c:f>Sheet2!$A$2</c:f>
              <c:strCache>
                <c:ptCount val="1"/>
                <c:pt idx="0">
                  <c:v>Private</c:v>
                </c:pt>
              </c:strCache>
            </c:strRef>
          </c:tx>
          <c:spPr>
            <a:solidFill>
              <a:schemeClr val="accent2"/>
            </a:solidFill>
          </c:spPr>
          <c:invertIfNegative val="0"/>
          <c:cat>
            <c:strRef>
              <c:f>Sheet2!$B$1:$E$1</c:f>
              <c:strCache>
                <c:ptCount val="4"/>
                <c:pt idx="0">
                  <c:v>Identity Assurance</c:v>
                </c:pt>
                <c:pt idx="1">
                  <c:v>Credential Assurance</c:v>
                </c:pt>
                <c:pt idx="2">
                  <c:v>Enrolment </c:v>
                </c:pt>
                <c:pt idx="3">
                  <c:v>Notification/Consent</c:v>
                </c:pt>
              </c:strCache>
            </c:strRef>
          </c:cat>
          <c:val>
            <c:numRef>
              <c:f>Sheet2!$B$2:$E$2</c:f>
              <c:numCache>
                <c:formatCode>General</c:formatCode>
                <c:ptCount val="4"/>
                <c:pt idx="0">
                  <c:v>0</c:v>
                </c:pt>
                <c:pt idx="1">
                  <c:v>1</c:v>
                </c:pt>
                <c:pt idx="2">
                  <c:v>1</c:v>
                </c:pt>
                <c:pt idx="3">
                  <c:v>0</c:v>
                </c:pt>
              </c:numCache>
            </c:numRef>
          </c:val>
          <c:extLst xmlns:c16r2="http://schemas.microsoft.com/office/drawing/2015/06/chart">
            <c:ext xmlns:c16="http://schemas.microsoft.com/office/drawing/2014/chart" uri="{C3380CC4-5D6E-409C-BE32-E72D297353CC}">
              <c16:uniqueId val="{00000000-EEBD-48AC-8F29-FF271C259A24}"/>
            </c:ext>
          </c:extLst>
        </c:ser>
        <c:ser>
          <c:idx val="1"/>
          <c:order val="1"/>
          <c:tx>
            <c:strRef>
              <c:f>Sheet2!$A$3</c:f>
              <c:strCache>
                <c:ptCount val="1"/>
                <c:pt idx="0">
                  <c:v>Public </c:v>
                </c:pt>
              </c:strCache>
            </c:strRef>
          </c:tx>
          <c:spPr>
            <a:solidFill>
              <a:schemeClr val="accent6"/>
            </a:solidFill>
          </c:spPr>
          <c:invertIfNegative val="0"/>
          <c:cat>
            <c:strRef>
              <c:f>Sheet2!$B$1:$E$1</c:f>
              <c:strCache>
                <c:ptCount val="4"/>
                <c:pt idx="0">
                  <c:v>Identity Assurance</c:v>
                </c:pt>
                <c:pt idx="1">
                  <c:v>Credential Assurance</c:v>
                </c:pt>
                <c:pt idx="2">
                  <c:v>Enrolment </c:v>
                </c:pt>
                <c:pt idx="3">
                  <c:v>Notification/Consent</c:v>
                </c:pt>
              </c:strCache>
            </c:strRef>
          </c:cat>
          <c:val>
            <c:numRef>
              <c:f>Sheet2!$B$3:$E$3</c:f>
              <c:numCache>
                <c:formatCode>General</c:formatCode>
                <c:ptCount val="4"/>
                <c:pt idx="0">
                  <c:v>10</c:v>
                </c:pt>
                <c:pt idx="1">
                  <c:v>3</c:v>
                </c:pt>
                <c:pt idx="2">
                  <c:v>3</c:v>
                </c:pt>
                <c:pt idx="3">
                  <c:v>4</c:v>
                </c:pt>
              </c:numCache>
            </c:numRef>
          </c:val>
          <c:extLst xmlns:c16r2="http://schemas.microsoft.com/office/drawing/2015/06/chart">
            <c:ext xmlns:c16="http://schemas.microsoft.com/office/drawing/2014/chart" uri="{C3380CC4-5D6E-409C-BE32-E72D297353CC}">
              <c16:uniqueId val="{00000001-EEBD-48AC-8F29-FF271C259A24}"/>
            </c:ext>
          </c:extLst>
        </c:ser>
        <c:ser>
          <c:idx val="2"/>
          <c:order val="2"/>
          <c:tx>
            <c:strRef>
              <c:f>Sheet2!$A$4</c:f>
              <c:strCache>
                <c:ptCount val="1"/>
                <c:pt idx="0">
                  <c:v>Either</c:v>
                </c:pt>
              </c:strCache>
            </c:strRef>
          </c:tx>
          <c:invertIfNegative val="0"/>
          <c:cat>
            <c:strRef>
              <c:f>Sheet2!$B$1:$E$1</c:f>
              <c:strCache>
                <c:ptCount val="4"/>
                <c:pt idx="0">
                  <c:v>Identity Assurance</c:v>
                </c:pt>
                <c:pt idx="1">
                  <c:v>Credential Assurance</c:v>
                </c:pt>
                <c:pt idx="2">
                  <c:v>Enrolment </c:v>
                </c:pt>
                <c:pt idx="3">
                  <c:v>Notification/Consent</c:v>
                </c:pt>
              </c:strCache>
            </c:strRef>
          </c:cat>
          <c:val>
            <c:numRef>
              <c:f>Sheet2!$B$4:$E$4</c:f>
              <c:numCache>
                <c:formatCode>General</c:formatCode>
                <c:ptCount val="4"/>
                <c:pt idx="0">
                  <c:v>1</c:v>
                </c:pt>
                <c:pt idx="1">
                  <c:v>2</c:v>
                </c:pt>
                <c:pt idx="2">
                  <c:v>1</c:v>
                </c:pt>
                <c:pt idx="3">
                  <c:v>1</c:v>
                </c:pt>
              </c:numCache>
            </c:numRef>
          </c:val>
          <c:extLst xmlns:c16r2="http://schemas.microsoft.com/office/drawing/2015/06/chart">
            <c:ext xmlns:c16="http://schemas.microsoft.com/office/drawing/2014/chart" uri="{C3380CC4-5D6E-409C-BE32-E72D297353CC}">
              <c16:uniqueId val="{00000002-EEBD-48AC-8F29-FF271C259A24}"/>
            </c:ext>
          </c:extLst>
        </c:ser>
        <c:ser>
          <c:idx val="3"/>
          <c:order val="3"/>
          <c:tx>
            <c:strRef>
              <c:f>Sheet2!$A$5</c:f>
              <c:strCache>
                <c:ptCount val="1"/>
                <c:pt idx="0">
                  <c:v>It depends</c:v>
                </c:pt>
              </c:strCache>
            </c:strRef>
          </c:tx>
          <c:spPr>
            <a:solidFill>
              <a:schemeClr val="accent5"/>
            </a:solidFill>
          </c:spPr>
          <c:invertIfNegative val="0"/>
          <c:cat>
            <c:strRef>
              <c:f>Sheet2!$B$1:$E$1</c:f>
              <c:strCache>
                <c:ptCount val="4"/>
                <c:pt idx="0">
                  <c:v>Identity Assurance</c:v>
                </c:pt>
                <c:pt idx="1">
                  <c:v>Credential Assurance</c:v>
                </c:pt>
                <c:pt idx="2">
                  <c:v>Enrolment </c:v>
                </c:pt>
                <c:pt idx="3">
                  <c:v>Notification/Consent</c:v>
                </c:pt>
              </c:strCache>
            </c:strRef>
          </c:cat>
          <c:val>
            <c:numRef>
              <c:f>Sheet2!$B$5:$E$5</c:f>
              <c:numCache>
                <c:formatCode>General</c:formatCode>
                <c:ptCount val="4"/>
                <c:pt idx="0">
                  <c:v>3</c:v>
                </c:pt>
                <c:pt idx="1">
                  <c:v>8</c:v>
                </c:pt>
                <c:pt idx="2">
                  <c:v>9</c:v>
                </c:pt>
                <c:pt idx="3">
                  <c:v>9</c:v>
                </c:pt>
              </c:numCache>
            </c:numRef>
          </c:val>
          <c:extLst xmlns:c16r2="http://schemas.microsoft.com/office/drawing/2015/06/chart">
            <c:ext xmlns:c16="http://schemas.microsoft.com/office/drawing/2014/chart" uri="{C3380CC4-5D6E-409C-BE32-E72D297353CC}">
              <c16:uniqueId val="{00000003-EEBD-48AC-8F29-FF271C259A24}"/>
            </c:ext>
          </c:extLst>
        </c:ser>
        <c:dLbls>
          <c:showLegendKey val="0"/>
          <c:showVal val="0"/>
          <c:showCatName val="0"/>
          <c:showSerName val="0"/>
          <c:showPercent val="0"/>
          <c:showBubbleSize val="0"/>
        </c:dLbls>
        <c:gapWidth val="150"/>
        <c:axId val="40855040"/>
        <c:axId val="40856960"/>
      </c:barChart>
      <c:catAx>
        <c:axId val="40855040"/>
        <c:scaling>
          <c:orientation val="minMax"/>
        </c:scaling>
        <c:delete val="0"/>
        <c:axPos val="b"/>
        <c:title>
          <c:tx>
            <c:rich>
              <a:bodyPr/>
              <a:lstStyle/>
              <a:p>
                <a:pPr>
                  <a:defRPr sz="2400"/>
                </a:pPr>
                <a:r>
                  <a:rPr lang="en-CA" sz="2400" dirty="0"/>
                  <a:t>Components of Identity </a:t>
                </a:r>
              </a:p>
            </c:rich>
          </c:tx>
          <c:layout>
            <c:manualLayout>
              <c:xMode val="edge"/>
              <c:yMode val="edge"/>
              <c:x val="0.35232019351573085"/>
              <c:y val="0.89832713600371839"/>
            </c:manualLayout>
          </c:layout>
          <c:overlay val="0"/>
        </c:title>
        <c:numFmt formatCode="General" sourceLinked="0"/>
        <c:majorTickMark val="out"/>
        <c:minorTickMark val="none"/>
        <c:tickLblPos val="nextTo"/>
        <c:txPr>
          <a:bodyPr/>
          <a:lstStyle/>
          <a:p>
            <a:pPr>
              <a:defRPr sz="1400" b="1"/>
            </a:pPr>
            <a:endParaRPr lang="en-US"/>
          </a:p>
        </c:txPr>
        <c:crossAx val="40856960"/>
        <c:crosses val="autoZero"/>
        <c:auto val="1"/>
        <c:lblAlgn val="ctr"/>
        <c:lblOffset val="100"/>
        <c:noMultiLvlLbl val="0"/>
      </c:catAx>
      <c:valAx>
        <c:axId val="40856960"/>
        <c:scaling>
          <c:orientation val="minMax"/>
        </c:scaling>
        <c:delete val="0"/>
        <c:axPos val="l"/>
        <c:majorGridlines/>
        <c:title>
          <c:tx>
            <c:rich>
              <a:bodyPr rot="-5400000" vert="horz"/>
              <a:lstStyle/>
              <a:p>
                <a:pPr>
                  <a:defRPr sz="2400"/>
                </a:pPr>
                <a:r>
                  <a:rPr lang="en-CA" sz="2400" dirty="0"/>
                  <a:t>Frequency of Response</a:t>
                </a:r>
              </a:p>
            </c:rich>
          </c:tx>
          <c:layout/>
          <c:overlay val="0"/>
        </c:title>
        <c:numFmt formatCode="General" sourceLinked="1"/>
        <c:majorTickMark val="out"/>
        <c:minorTickMark val="none"/>
        <c:tickLblPos val="nextTo"/>
        <c:txPr>
          <a:bodyPr/>
          <a:lstStyle/>
          <a:p>
            <a:pPr>
              <a:defRPr sz="600"/>
            </a:pPr>
            <a:endParaRPr lang="en-US"/>
          </a:p>
        </c:txPr>
        <c:crossAx val="40855040"/>
        <c:crosses val="autoZero"/>
        <c:crossBetween val="between"/>
      </c:valAx>
    </c:plotArea>
    <c:legend>
      <c:legendPos val="r"/>
      <c:layout>
        <c:manualLayout>
          <c:xMode val="edge"/>
          <c:yMode val="edge"/>
          <c:x val="0.86227178540481486"/>
          <c:y val="0.20088544717034337"/>
          <c:w val="0.13772803116123597"/>
          <c:h val="0.32628318818328617"/>
        </c:manualLayout>
      </c:layout>
      <c:overlay val="0"/>
      <c:txPr>
        <a:bodyPr/>
        <a:lstStyle/>
        <a:p>
          <a:pPr>
            <a:defRPr sz="1600"/>
          </a:pPr>
          <a:endParaRPr lang="en-US"/>
        </a:p>
      </c:txPr>
    </c:legend>
    <c:plotVisOnly val="1"/>
    <c:dispBlanksAs val="gap"/>
    <c:showDLblsOverMax val="0"/>
  </c:chart>
  <c:spPr>
    <a:noFill/>
    <a:ln>
      <a:noFill/>
    </a:ln>
  </c:spPr>
  <c:externalData r:id="rId2">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endParaRPr lang="en-CA"/>
          </a:p>
        </p:txBody>
      </p:sp>
      <p:sp>
        <p:nvSpPr>
          <p:cNvPr id="3" name="Date Placeholder 2"/>
          <p:cNvSpPr>
            <a:spLocks noGrp="1"/>
          </p:cNvSpPr>
          <p:nvPr>
            <p:ph type="dt" sz="quarter" idx="1"/>
          </p:nvPr>
        </p:nvSpPr>
        <p:spPr>
          <a:xfrm>
            <a:off x="3970938" y="0"/>
            <a:ext cx="3037840" cy="464820"/>
          </a:xfrm>
          <a:prstGeom prst="rect">
            <a:avLst/>
          </a:prstGeom>
        </p:spPr>
        <p:txBody>
          <a:bodyPr vert="horz" lIns="93177" tIns="46589" rIns="93177" bIns="46589" rtlCol="0"/>
          <a:lstStyle>
            <a:lvl1pPr algn="r">
              <a:defRPr sz="1200"/>
            </a:lvl1pPr>
          </a:lstStyle>
          <a:p>
            <a:fld id="{133AB399-40A0-4611-9F22-D99641732BEC}" type="datetimeFigureOut">
              <a:rPr lang="en-CA" smtClean="0"/>
              <a:t>2018-02-15</a:t>
            </a:fld>
            <a:endParaRPr lang="en-CA"/>
          </a:p>
        </p:txBody>
      </p:sp>
      <p:sp>
        <p:nvSpPr>
          <p:cNvPr id="4" name="Footer Placeholder 3"/>
          <p:cNvSpPr>
            <a:spLocks noGrp="1"/>
          </p:cNvSpPr>
          <p:nvPr>
            <p:ph type="ftr" sz="quarter" idx="2"/>
          </p:nvPr>
        </p:nvSpPr>
        <p:spPr>
          <a:xfrm>
            <a:off x="0" y="8829967"/>
            <a:ext cx="3037840" cy="464820"/>
          </a:xfrm>
          <a:prstGeom prst="rect">
            <a:avLst/>
          </a:prstGeom>
        </p:spPr>
        <p:txBody>
          <a:bodyPr vert="horz" lIns="93177" tIns="46589" rIns="93177" bIns="46589" rtlCol="0" anchor="b"/>
          <a:lstStyle>
            <a:lvl1pPr algn="l">
              <a:defRPr sz="1200"/>
            </a:lvl1pPr>
          </a:lstStyle>
          <a:p>
            <a:endParaRPr lang="en-CA"/>
          </a:p>
        </p:txBody>
      </p:sp>
      <p:sp>
        <p:nvSpPr>
          <p:cNvPr id="5" name="Slide Number Placeholder 4"/>
          <p:cNvSpPr>
            <a:spLocks noGrp="1"/>
          </p:cNvSpPr>
          <p:nvPr>
            <p:ph type="sldNum" sz="quarter" idx="3"/>
          </p:nvPr>
        </p:nvSpPr>
        <p:spPr>
          <a:xfrm>
            <a:off x="3970938" y="8829967"/>
            <a:ext cx="3037840" cy="464820"/>
          </a:xfrm>
          <a:prstGeom prst="rect">
            <a:avLst/>
          </a:prstGeom>
        </p:spPr>
        <p:txBody>
          <a:bodyPr vert="horz" lIns="93177" tIns="46589" rIns="93177" bIns="46589" rtlCol="0" anchor="b"/>
          <a:lstStyle>
            <a:lvl1pPr algn="r">
              <a:defRPr sz="1200"/>
            </a:lvl1pPr>
          </a:lstStyle>
          <a:p>
            <a:fld id="{0C00046A-08D8-4B9E-8CA3-BB74F0E30F57}" type="slidenum">
              <a:rPr lang="en-CA" smtClean="0"/>
              <a:t>‹#›</a:t>
            </a:fld>
            <a:endParaRPr lang="en-CA"/>
          </a:p>
        </p:txBody>
      </p:sp>
    </p:spTree>
    <p:extLst>
      <p:ext uri="{BB962C8B-B14F-4D97-AF65-F5344CB8AC3E}">
        <p14:creationId xmlns:p14="http://schemas.microsoft.com/office/powerpoint/2010/main" val="117403782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970338" y="0"/>
            <a:ext cx="3038475" cy="465138"/>
          </a:xfrm>
          <a:prstGeom prst="rect">
            <a:avLst/>
          </a:prstGeom>
        </p:spPr>
        <p:txBody>
          <a:bodyPr vert="horz" lIns="91440" tIns="45720" rIns="91440" bIns="45720" rtlCol="0"/>
          <a:lstStyle>
            <a:lvl1pPr algn="r">
              <a:defRPr sz="1200"/>
            </a:lvl1pPr>
          </a:lstStyle>
          <a:p>
            <a:fld id="{395A8284-A0C6-4656-B665-AB675B54DEC3}" type="datetimeFigureOut">
              <a:rPr lang="en-CA" smtClean="0"/>
              <a:t>2018-02-15</a:t>
            </a:fld>
            <a:endParaRPr lang="en-CA"/>
          </a:p>
        </p:txBody>
      </p:sp>
      <p:sp>
        <p:nvSpPr>
          <p:cNvPr id="4" name="Slide Image Placeholder 3"/>
          <p:cNvSpPr>
            <a:spLocks noGrp="1" noRot="1" noChangeAspect="1"/>
          </p:cNvSpPr>
          <p:nvPr>
            <p:ph type="sldImg" idx="2"/>
          </p:nvPr>
        </p:nvSpPr>
        <p:spPr>
          <a:xfrm>
            <a:off x="1181100" y="696913"/>
            <a:ext cx="4648200" cy="348615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701675" y="4416425"/>
            <a:ext cx="5607050" cy="4183063"/>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6" name="Footer Placeholder 5"/>
          <p:cNvSpPr>
            <a:spLocks noGrp="1"/>
          </p:cNvSpPr>
          <p:nvPr>
            <p:ph type="ftr" sz="quarter" idx="4"/>
          </p:nvPr>
        </p:nvSpPr>
        <p:spPr>
          <a:xfrm>
            <a:off x="0" y="8829675"/>
            <a:ext cx="3038475" cy="465138"/>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970338" y="8829675"/>
            <a:ext cx="3038475" cy="465138"/>
          </a:xfrm>
          <a:prstGeom prst="rect">
            <a:avLst/>
          </a:prstGeom>
        </p:spPr>
        <p:txBody>
          <a:bodyPr vert="horz" lIns="91440" tIns="45720" rIns="91440" bIns="45720" rtlCol="0" anchor="b"/>
          <a:lstStyle>
            <a:lvl1pPr algn="r">
              <a:defRPr sz="1200"/>
            </a:lvl1pPr>
          </a:lstStyle>
          <a:p>
            <a:fld id="{C3F0898F-A5E5-444B-B649-0E7E9F36978C}" type="slidenum">
              <a:rPr lang="en-CA" smtClean="0"/>
              <a:t>‹#›</a:t>
            </a:fld>
            <a:endParaRPr lang="en-CA"/>
          </a:p>
        </p:txBody>
      </p:sp>
    </p:spTree>
    <p:extLst>
      <p:ext uri="{BB962C8B-B14F-4D97-AF65-F5344CB8AC3E}">
        <p14:creationId xmlns:p14="http://schemas.microsoft.com/office/powerpoint/2010/main" val="24070953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C3F0898F-A5E5-444B-B649-0E7E9F36978C}" type="slidenum">
              <a:rPr lang="en-CA" smtClean="0"/>
              <a:t>1</a:t>
            </a:fld>
            <a:endParaRPr lang="en-CA"/>
          </a:p>
        </p:txBody>
      </p:sp>
    </p:spTree>
    <p:extLst>
      <p:ext uri="{BB962C8B-B14F-4D97-AF65-F5344CB8AC3E}">
        <p14:creationId xmlns:p14="http://schemas.microsoft.com/office/powerpoint/2010/main" val="35210874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CA" sz="1200" b="1" baseline="0" dirty="0" smtClean="0"/>
              <a:t>Jackie Present</a:t>
            </a:r>
            <a:endParaRPr lang="en-CA" sz="1200" b="1" baseline="0" dirty="0" smtClean="0"/>
          </a:p>
        </p:txBody>
      </p:sp>
      <p:sp>
        <p:nvSpPr>
          <p:cNvPr id="4" name="Slide Number Placeholder 3"/>
          <p:cNvSpPr>
            <a:spLocks noGrp="1"/>
          </p:cNvSpPr>
          <p:nvPr>
            <p:ph type="sldNum" sz="quarter" idx="10"/>
          </p:nvPr>
        </p:nvSpPr>
        <p:spPr/>
        <p:txBody>
          <a:bodyPr/>
          <a:lstStyle/>
          <a:p>
            <a:fld id="{C3F0898F-A5E5-444B-B649-0E7E9F36978C}" type="slidenum">
              <a:rPr lang="en-CA" smtClean="0"/>
              <a:t>10</a:t>
            </a:fld>
            <a:endParaRPr lang="en-CA"/>
          </a:p>
        </p:txBody>
      </p:sp>
    </p:spTree>
    <p:extLst>
      <p:ext uri="{BB962C8B-B14F-4D97-AF65-F5344CB8AC3E}">
        <p14:creationId xmlns:p14="http://schemas.microsoft.com/office/powerpoint/2010/main" val="32211683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100" b="1" dirty="0" smtClean="0">
                <a:latin typeface="+mj-lt"/>
              </a:rPr>
              <a:t>Please </a:t>
            </a:r>
            <a:r>
              <a:rPr lang="en-CA" sz="1100" b="1" baseline="0" dirty="0" smtClean="0">
                <a:latin typeface="+mj-lt"/>
              </a:rPr>
              <a:t>confirm </a:t>
            </a:r>
            <a:r>
              <a:rPr lang="en-CA" sz="1100" b="1" baseline="0" dirty="0" smtClean="0">
                <a:latin typeface="+mj-lt"/>
              </a:rPr>
              <a:t>who will present these (Marc/Rob?). </a:t>
            </a:r>
            <a:endParaRPr lang="en-CA" sz="1100" b="1" dirty="0" smtClean="0">
              <a:latin typeface="+mj-lt"/>
            </a:endParaRPr>
          </a:p>
          <a:p>
            <a:endParaRPr lang="en-CA" sz="1100" b="1" dirty="0" smtClean="0">
              <a:latin typeface="+mj-lt"/>
            </a:endParaRPr>
          </a:p>
          <a:p>
            <a:r>
              <a:rPr lang="en-CA" sz="1100" b="1" dirty="0" smtClean="0">
                <a:latin typeface="+mj-lt"/>
              </a:rPr>
              <a:t>Question to Marc/Rob</a:t>
            </a:r>
            <a:r>
              <a:rPr lang="en-CA" sz="1100" b="1" baseline="0" dirty="0" smtClean="0">
                <a:latin typeface="+mj-lt"/>
              </a:rPr>
              <a:t>: </a:t>
            </a:r>
            <a:r>
              <a:rPr lang="en-CA" sz="1100" b="0" baseline="0" dirty="0" smtClean="0">
                <a:latin typeface="+mj-lt"/>
              </a:rPr>
              <a:t>Do you have any questions for JC that you need direction on to move forward? </a:t>
            </a:r>
            <a:endParaRPr lang="en-CA" sz="1100" b="0" dirty="0" smtClean="0">
              <a:latin typeface="+mj-lt"/>
            </a:endParaRPr>
          </a:p>
        </p:txBody>
      </p:sp>
      <p:sp>
        <p:nvSpPr>
          <p:cNvPr id="4" name="Slide Number Placeholder 3"/>
          <p:cNvSpPr>
            <a:spLocks noGrp="1"/>
          </p:cNvSpPr>
          <p:nvPr>
            <p:ph type="sldNum" sz="quarter" idx="10"/>
          </p:nvPr>
        </p:nvSpPr>
        <p:spPr/>
        <p:txBody>
          <a:bodyPr/>
          <a:lstStyle/>
          <a:p>
            <a:fld id="{C3F0898F-A5E5-444B-B649-0E7E9F36978C}" type="slidenum">
              <a:rPr lang="en-CA" smtClean="0"/>
              <a:t>11</a:t>
            </a:fld>
            <a:endParaRPr lang="en-CA"/>
          </a:p>
        </p:txBody>
      </p:sp>
    </p:spTree>
    <p:extLst>
      <p:ext uri="{BB962C8B-B14F-4D97-AF65-F5344CB8AC3E}">
        <p14:creationId xmlns:p14="http://schemas.microsoft.com/office/powerpoint/2010/main" val="36657328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100" b="1" kern="1200" dirty="0" smtClean="0">
                <a:solidFill>
                  <a:schemeClr val="tx1"/>
                </a:solidFill>
                <a:latin typeface="+mn-lt"/>
                <a:ea typeface="+mn-ea"/>
                <a:cs typeface="+mn-cs"/>
              </a:rPr>
              <a:t>Please </a:t>
            </a:r>
            <a:r>
              <a:rPr lang="en-CA" sz="1100" b="1" kern="1200" baseline="0" dirty="0" smtClean="0">
                <a:solidFill>
                  <a:schemeClr val="tx1"/>
                </a:solidFill>
                <a:latin typeface="+mn-lt"/>
                <a:ea typeface="+mn-ea"/>
                <a:cs typeface="+mn-cs"/>
              </a:rPr>
              <a:t>confirm who will present these (Marc/Rob?). </a:t>
            </a:r>
            <a:endParaRPr lang="en-CA" sz="1100" b="1" kern="1200" dirty="0" smtClean="0">
              <a:solidFill>
                <a:schemeClr val="tx1"/>
              </a:solidFill>
              <a:latin typeface="+mn-lt"/>
              <a:ea typeface="+mn-ea"/>
              <a:cs typeface="+mn-cs"/>
            </a:endParaRPr>
          </a:p>
          <a:p>
            <a:endParaRPr lang="en-CA" sz="1100" b="1" kern="1200" dirty="0" smtClean="0">
              <a:solidFill>
                <a:schemeClr val="tx1"/>
              </a:solidFill>
              <a:latin typeface="+mn-lt"/>
              <a:ea typeface="+mn-ea"/>
              <a:cs typeface="+mn-cs"/>
            </a:endParaRPr>
          </a:p>
          <a:p>
            <a:r>
              <a:rPr lang="en-CA" sz="1100" b="1" kern="1200" dirty="0" smtClean="0">
                <a:solidFill>
                  <a:schemeClr val="tx1"/>
                </a:solidFill>
                <a:latin typeface="+mn-lt"/>
                <a:ea typeface="+mn-ea"/>
                <a:cs typeface="+mn-cs"/>
              </a:rPr>
              <a:t>Question to Marc/Rob</a:t>
            </a:r>
            <a:r>
              <a:rPr lang="en-CA" sz="1100" b="1" kern="1200" baseline="0" dirty="0" smtClean="0">
                <a:solidFill>
                  <a:schemeClr val="tx1"/>
                </a:solidFill>
                <a:latin typeface="+mn-lt"/>
                <a:ea typeface="+mn-ea"/>
                <a:cs typeface="+mn-cs"/>
              </a:rPr>
              <a:t>: </a:t>
            </a:r>
            <a:r>
              <a:rPr lang="en-CA" sz="1100" b="0" kern="1200" baseline="0" dirty="0" smtClean="0">
                <a:solidFill>
                  <a:schemeClr val="tx1"/>
                </a:solidFill>
                <a:latin typeface="+mn-lt"/>
                <a:ea typeface="+mn-ea"/>
                <a:cs typeface="+mn-cs"/>
              </a:rPr>
              <a:t>Do you have any questions for JC that you need direction on to move forward? </a:t>
            </a:r>
            <a:endParaRPr lang="en-CA" sz="1100" b="0" kern="120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C3F0898F-A5E5-444B-B649-0E7E9F36978C}" type="slidenum">
              <a:rPr lang="en-CA" smtClean="0"/>
              <a:t>12</a:t>
            </a:fld>
            <a:endParaRPr lang="en-CA"/>
          </a:p>
        </p:txBody>
      </p:sp>
    </p:spTree>
    <p:extLst>
      <p:ext uri="{BB962C8B-B14F-4D97-AF65-F5344CB8AC3E}">
        <p14:creationId xmlns:p14="http://schemas.microsoft.com/office/powerpoint/2010/main" val="36657328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100" b="1" kern="1200" dirty="0" smtClean="0">
                <a:solidFill>
                  <a:schemeClr val="tx1"/>
                </a:solidFill>
                <a:latin typeface="+mn-lt"/>
                <a:ea typeface="+mn-ea"/>
                <a:cs typeface="+mn-cs"/>
              </a:rPr>
              <a:t>Please </a:t>
            </a:r>
            <a:r>
              <a:rPr lang="en-CA" sz="1100" b="1" kern="1200" baseline="0" dirty="0" smtClean="0">
                <a:solidFill>
                  <a:schemeClr val="tx1"/>
                </a:solidFill>
                <a:latin typeface="+mn-lt"/>
                <a:ea typeface="+mn-ea"/>
                <a:cs typeface="+mn-cs"/>
              </a:rPr>
              <a:t>confirm who will present these (Marc/Rob?). </a:t>
            </a:r>
            <a:endParaRPr lang="en-CA" sz="1100" b="1" kern="1200" dirty="0" smtClean="0">
              <a:solidFill>
                <a:schemeClr val="tx1"/>
              </a:solidFill>
              <a:latin typeface="+mn-lt"/>
              <a:ea typeface="+mn-ea"/>
              <a:cs typeface="+mn-cs"/>
            </a:endParaRPr>
          </a:p>
          <a:p>
            <a:endParaRPr lang="en-CA" sz="1100" b="1" kern="1200" dirty="0" smtClean="0">
              <a:solidFill>
                <a:schemeClr val="tx1"/>
              </a:solidFill>
              <a:latin typeface="+mn-lt"/>
              <a:ea typeface="+mn-ea"/>
              <a:cs typeface="+mn-cs"/>
            </a:endParaRPr>
          </a:p>
          <a:p>
            <a:r>
              <a:rPr lang="en-CA" sz="1100" b="1" kern="1200" dirty="0" smtClean="0">
                <a:solidFill>
                  <a:schemeClr val="tx1"/>
                </a:solidFill>
                <a:latin typeface="+mn-lt"/>
                <a:ea typeface="+mn-ea"/>
                <a:cs typeface="+mn-cs"/>
              </a:rPr>
              <a:t>Question to Marc/Rob</a:t>
            </a:r>
            <a:r>
              <a:rPr lang="en-CA" sz="1100" b="1" kern="1200" baseline="0" dirty="0" smtClean="0">
                <a:solidFill>
                  <a:schemeClr val="tx1"/>
                </a:solidFill>
                <a:latin typeface="+mn-lt"/>
                <a:ea typeface="+mn-ea"/>
                <a:cs typeface="+mn-cs"/>
              </a:rPr>
              <a:t>: </a:t>
            </a:r>
            <a:r>
              <a:rPr lang="en-CA" sz="1100" b="0" kern="1200" baseline="0" dirty="0" smtClean="0">
                <a:solidFill>
                  <a:schemeClr val="tx1"/>
                </a:solidFill>
                <a:latin typeface="+mn-lt"/>
                <a:ea typeface="+mn-ea"/>
                <a:cs typeface="+mn-cs"/>
              </a:rPr>
              <a:t>Do you have any questions for JC that you need direction on to move forward? </a:t>
            </a:r>
            <a:endParaRPr lang="en-CA" sz="1100" b="0" kern="1200" dirty="0" smtClean="0">
              <a:solidFill>
                <a:schemeClr val="tx1"/>
              </a:solidFill>
              <a:latin typeface="+mn-lt"/>
              <a:ea typeface="+mn-ea"/>
              <a:cs typeface="+mn-cs"/>
            </a:endParaRPr>
          </a:p>
          <a:p>
            <a:endParaRPr lang="en-CA" sz="1100" b="1" dirty="0" smtClean="0">
              <a:latin typeface="+mj-lt"/>
            </a:endParaRPr>
          </a:p>
        </p:txBody>
      </p:sp>
      <p:sp>
        <p:nvSpPr>
          <p:cNvPr id="4" name="Slide Number Placeholder 3"/>
          <p:cNvSpPr>
            <a:spLocks noGrp="1"/>
          </p:cNvSpPr>
          <p:nvPr>
            <p:ph type="sldNum" sz="quarter" idx="10"/>
          </p:nvPr>
        </p:nvSpPr>
        <p:spPr/>
        <p:txBody>
          <a:bodyPr/>
          <a:lstStyle/>
          <a:p>
            <a:fld id="{C3F0898F-A5E5-444B-B649-0E7E9F36978C}" type="slidenum">
              <a:rPr lang="en-CA" smtClean="0"/>
              <a:t>13</a:t>
            </a:fld>
            <a:endParaRPr lang="en-CA"/>
          </a:p>
        </p:txBody>
      </p:sp>
    </p:spTree>
    <p:extLst>
      <p:ext uri="{BB962C8B-B14F-4D97-AF65-F5344CB8AC3E}">
        <p14:creationId xmlns:p14="http://schemas.microsoft.com/office/powerpoint/2010/main" val="3897375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100" b="1" kern="1200" dirty="0" smtClean="0">
                <a:solidFill>
                  <a:schemeClr val="tx1"/>
                </a:solidFill>
                <a:latin typeface="+mn-lt"/>
                <a:ea typeface="+mn-ea"/>
                <a:cs typeface="+mn-cs"/>
              </a:rPr>
              <a:t>Please </a:t>
            </a:r>
            <a:r>
              <a:rPr lang="en-CA" sz="1100" b="1" kern="1200" baseline="0" dirty="0" smtClean="0">
                <a:solidFill>
                  <a:schemeClr val="tx1"/>
                </a:solidFill>
                <a:latin typeface="+mn-lt"/>
                <a:ea typeface="+mn-ea"/>
                <a:cs typeface="+mn-cs"/>
              </a:rPr>
              <a:t>confirm who will present these (Marc/Rob?). </a:t>
            </a:r>
            <a:endParaRPr lang="en-CA" sz="1100" b="1" kern="1200" dirty="0" smtClean="0">
              <a:solidFill>
                <a:schemeClr val="tx1"/>
              </a:solidFill>
              <a:latin typeface="+mn-lt"/>
              <a:ea typeface="+mn-ea"/>
              <a:cs typeface="+mn-cs"/>
            </a:endParaRPr>
          </a:p>
          <a:p>
            <a:endParaRPr lang="en-CA" sz="1100" b="1" kern="1200" dirty="0" smtClean="0">
              <a:solidFill>
                <a:schemeClr val="tx1"/>
              </a:solidFill>
              <a:latin typeface="+mn-lt"/>
              <a:ea typeface="+mn-ea"/>
              <a:cs typeface="+mn-cs"/>
            </a:endParaRPr>
          </a:p>
          <a:p>
            <a:r>
              <a:rPr lang="en-CA" sz="1100" b="1" kern="1200" dirty="0" smtClean="0">
                <a:solidFill>
                  <a:schemeClr val="tx1"/>
                </a:solidFill>
                <a:latin typeface="+mn-lt"/>
                <a:ea typeface="+mn-ea"/>
                <a:cs typeface="+mn-cs"/>
              </a:rPr>
              <a:t>Question to Marc/Rob</a:t>
            </a:r>
            <a:r>
              <a:rPr lang="en-CA" sz="1100" b="1" kern="1200" baseline="0" dirty="0" smtClean="0">
                <a:solidFill>
                  <a:schemeClr val="tx1"/>
                </a:solidFill>
                <a:latin typeface="+mn-lt"/>
                <a:ea typeface="+mn-ea"/>
                <a:cs typeface="+mn-cs"/>
              </a:rPr>
              <a:t>: </a:t>
            </a:r>
            <a:r>
              <a:rPr lang="en-CA" sz="1100" b="0" kern="1200" baseline="0" dirty="0" smtClean="0">
                <a:solidFill>
                  <a:schemeClr val="tx1"/>
                </a:solidFill>
                <a:latin typeface="+mn-lt"/>
                <a:ea typeface="+mn-ea"/>
                <a:cs typeface="+mn-cs"/>
              </a:rPr>
              <a:t>Do you have any questions for JC that you need direction on to move forward? </a:t>
            </a:r>
            <a:endParaRPr lang="en-CA" sz="1100" b="0" kern="120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C3F0898F-A5E5-444B-B649-0E7E9F36978C}" type="slidenum">
              <a:rPr lang="en-CA" smtClean="0"/>
              <a:t>14</a:t>
            </a:fld>
            <a:endParaRPr lang="en-CA"/>
          </a:p>
        </p:txBody>
      </p:sp>
    </p:spTree>
    <p:extLst>
      <p:ext uri="{BB962C8B-B14F-4D97-AF65-F5344CB8AC3E}">
        <p14:creationId xmlns:p14="http://schemas.microsoft.com/office/powerpoint/2010/main" val="2718777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smtClean="0"/>
              <a:t>Jackie</a:t>
            </a:r>
            <a:r>
              <a:rPr lang="en-CA" b="1" baseline="0" dirty="0" smtClean="0"/>
              <a:t> Present </a:t>
            </a:r>
            <a:endParaRPr lang="en-CA" b="1" dirty="0"/>
          </a:p>
        </p:txBody>
      </p:sp>
      <p:sp>
        <p:nvSpPr>
          <p:cNvPr id="4" name="Slide Number Placeholder 3"/>
          <p:cNvSpPr>
            <a:spLocks noGrp="1"/>
          </p:cNvSpPr>
          <p:nvPr>
            <p:ph type="sldNum" sz="quarter" idx="10"/>
          </p:nvPr>
        </p:nvSpPr>
        <p:spPr/>
        <p:txBody>
          <a:bodyPr/>
          <a:lstStyle/>
          <a:p>
            <a:fld id="{C3F0898F-A5E5-444B-B649-0E7E9F36978C}" type="slidenum">
              <a:rPr lang="en-CA" smtClean="0"/>
              <a:t>15</a:t>
            </a:fld>
            <a:endParaRPr lang="en-CA"/>
          </a:p>
        </p:txBody>
      </p:sp>
    </p:spTree>
    <p:extLst>
      <p:ext uri="{BB962C8B-B14F-4D97-AF65-F5344CB8AC3E}">
        <p14:creationId xmlns:p14="http://schemas.microsoft.com/office/powerpoint/2010/main" val="14607759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smtClean="0"/>
              <a:t>CDI – Rob F. Presents</a:t>
            </a:r>
            <a:endParaRPr lang="en-CA" b="1" dirty="0"/>
          </a:p>
        </p:txBody>
      </p:sp>
      <p:sp>
        <p:nvSpPr>
          <p:cNvPr id="4" name="Slide Number Placeholder 3"/>
          <p:cNvSpPr>
            <a:spLocks noGrp="1"/>
          </p:cNvSpPr>
          <p:nvPr>
            <p:ph type="sldNum" sz="quarter" idx="10"/>
          </p:nvPr>
        </p:nvSpPr>
        <p:spPr/>
        <p:txBody>
          <a:bodyPr/>
          <a:lstStyle/>
          <a:p>
            <a:fld id="{3D002319-44D7-4EE5-97FB-CFCEEB6F90DA}" type="slidenum">
              <a:rPr lang="en-CA" smtClean="0"/>
              <a:t>16</a:t>
            </a:fld>
            <a:endParaRPr lang="en-CA"/>
          </a:p>
        </p:txBody>
      </p:sp>
    </p:spTree>
    <p:extLst>
      <p:ext uri="{BB962C8B-B14F-4D97-AF65-F5344CB8AC3E}">
        <p14:creationId xmlns:p14="http://schemas.microsoft.com/office/powerpoint/2010/main" val="28723116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smtClean="0"/>
              <a:t>CDI – Rob/Jackie/Chantal</a:t>
            </a:r>
            <a:endParaRPr lang="en-CA" b="1" dirty="0"/>
          </a:p>
        </p:txBody>
      </p:sp>
      <p:sp>
        <p:nvSpPr>
          <p:cNvPr id="4" name="Slide Number Placeholder 3"/>
          <p:cNvSpPr>
            <a:spLocks noGrp="1"/>
          </p:cNvSpPr>
          <p:nvPr>
            <p:ph type="sldNum" sz="quarter" idx="10"/>
          </p:nvPr>
        </p:nvSpPr>
        <p:spPr/>
        <p:txBody>
          <a:bodyPr/>
          <a:lstStyle/>
          <a:p>
            <a:fld id="{3D002319-44D7-4EE5-97FB-CFCEEB6F90DA}" type="slidenum">
              <a:rPr lang="en-CA" smtClean="0"/>
              <a:t>17</a:t>
            </a:fld>
            <a:endParaRPr lang="en-CA"/>
          </a:p>
        </p:txBody>
      </p:sp>
    </p:spTree>
    <p:extLst>
      <p:ext uri="{BB962C8B-B14F-4D97-AF65-F5344CB8AC3E}">
        <p14:creationId xmlns:p14="http://schemas.microsoft.com/office/powerpoint/2010/main" val="2548838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smtClean="0"/>
              <a:t>CDI – Rob/Arlene</a:t>
            </a:r>
            <a:endParaRPr lang="en-CA" b="1" dirty="0"/>
          </a:p>
        </p:txBody>
      </p:sp>
      <p:sp>
        <p:nvSpPr>
          <p:cNvPr id="4" name="Slide Number Placeholder 3"/>
          <p:cNvSpPr>
            <a:spLocks noGrp="1"/>
          </p:cNvSpPr>
          <p:nvPr>
            <p:ph type="sldNum" sz="quarter" idx="10"/>
          </p:nvPr>
        </p:nvSpPr>
        <p:spPr/>
        <p:txBody>
          <a:bodyPr/>
          <a:lstStyle/>
          <a:p>
            <a:fld id="{3D002319-44D7-4EE5-97FB-CFCEEB6F90DA}" type="slidenum">
              <a:rPr lang="en-CA" smtClean="0"/>
              <a:t>18</a:t>
            </a:fld>
            <a:endParaRPr lang="en-CA"/>
          </a:p>
        </p:txBody>
      </p:sp>
    </p:spTree>
    <p:extLst>
      <p:ext uri="{BB962C8B-B14F-4D97-AF65-F5344CB8AC3E}">
        <p14:creationId xmlns:p14="http://schemas.microsoft.com/office/powerpoint/2010/main" val="38292623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1675" y="4416425"/>
            <a:ext cx="5607050" cy="4480247"/>
          </a:xfrm>
        </p:spPr>
        <p:txBody>
          <a:bodyPr/>
          <a:lstStyle/>
          <a:p>
            <a:r>
              <a:rPr lang="en-US" sz="1200" b="1" kern="1200" dirty="0" smtClean="0">
                <a:solidFill>
                  <a:schemeClr val="tx1"/>
                </a:solidFill>
                <a:effectLst/>
                <a:latin typeface="+mn-lt"/>
                <a:ea typeface="+mn-ea"/>
                <a:cs typeface="+mn-cs"/>
              </a:rPr>
              <a:t>Sophia </a:t>
            </a:r>
            <a:r>
              <a:rPr lang="en-US" sz="1200" b="1" kern="1200" dirty="0" smtClean="0">
                <a:solidFill>
                  <a:schemeClr val="tx1"/>
                </a:solidFill>
                <a:effectLst/>
                <a:latin typeface="+mn-lt"/>
                <a:ea typeface="+mn-ea"/>
                <a:cs typeface="+mn-cs"/>
              </a:rPr>
              <a:t>Present</a:t>
            </a:r>
            <a:endParaRPr lang="en-US" sz="1200" b="1"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C3F0898F-A5E5-444B-B649-0E7E9F36978C}" type="slidenum">
              <a:rPr lang="en-CA" smtClean="0"/>
              <a:t>19</a:t>
            </a:fld>
            <a:endParaRPr lang="en-CA"/>
          </a:p>
        </p:txBody>
      </p:sp>
    </p:spTree>
    <p:extLst>
      <p:ext uri="{BB962C8B-B14F-4D97-AF65-F5344CB8AC3E}">
        <p14:creationId xmlns:p14="http://schemas.microsoft.com/office/powerpoint/2010/main" val="1240825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1675" y="4416425"/>
            <a:ext cx="5607050" cy="4480247"/>
          </a:xfrm>
        </p:spPr>
        <p:txBody>
          <a:bodyPr/>
          <a:lstStyle/>
          <a:p>
            <a:r>
              <a:rPr lang="en-CA" sz="1050" b="1" dirty="0" smtClean="0"/>
              <a:t>Sophia Present</a:t>
            </a:r>
            <a:r>
              <a:rPr lang="en-CA" sz="1050" b="1" baseline="0" dirty="0" smtClean="0"/>
              <a:t> </a:t>
            </a:r>
            <a:endParaRPr lang="en-CA" sz="1050" b="1" dirty="0" smtClean="0"/>
          </a:p>
          <a:p>
            <a:endParaRPr lang="en-CA" sz="950" kern="1200" dirty="0" smtClean="0">
              <a:solidFill>
                <a:schemeClr val="tx1"/>
              </a:solidFill>
              <a:effectLst/>
            </a:endParaRPr>
          </a:p>
          <a:p>
            <a:endParaRPr lang="en-CA" sz="950" dirty="0" smtClean="0"/>
          </a:p>
          <a:p>
            <a:endParaRPr lang="en-CA" sz="950" dirty="0"/>
          </a:p>
        </p:txBody>
      </p:sp>
      <p:sp>
        <p:nvSpPr>
          <p:cNvPr id="4" name="Slide Number Placeholder 3"/>
          <p:cNvSpPr>
            <a:spLocks noGrp="1"/>
          </p:cNvSpPr>
          <p:nvPr>
            <p:ph type="sldNum" sz="quarter" idx="10"/>
          </p:nvPr>
        </p:nvSpPr>
        <p:spPr/>
        <p:txBody>
          <a:bodyPr/>
          <a:lstStyle/>
          <a:p>
            <a:fld id="{C3F0898F-A5E5-444B-B649-0E7E9F36978C}" type="slidenum">
              <a:rPr lang="en-CA" smtClean="0"/>
              <a:t>2</a:t>
            </a:fld>
            <a:endParaRPr lang="en-CA" dirty="0"/>
          </a:p>
        </p:txBody>
      </p:sp>
    </p:spTree>
    <p:extLst>
      <p:ext uri="{BB962C8B-B14F-4D97-AF65-F5344CB8AC3E}">
        <p14:creationId xmlns:p14="http://schemas.microsoft.com/office/powerpoint/2010/main" val="349280619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1675" y="4416425"/>
            <a:ext cx="5607050" cy="4480247"/>
          </a:xfrm>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effectLst/>
                <a:latin typeface="+mn-lt"/>
                <a:ea typeface="+mn-ea"/>
                <a:cs typeface="+mn-cs"/>
              </a:rPr>
              <a:t>Sophia Present</a:t>
            </a:r>
          </a:p>
          <a:p>
            <a:endParaRPr lang="en-CA" sz="1200" b="1"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C3F0898F-A5E5-444B-B649-0E7E9F36978C}" type="slidenum">
              <a:rPr lang="en-CA" smtClean="0"/>
              <a:t>20</a:t>
            </a:fld>
            <a:endParaRPr lang="en-CA"/>
          </a:p>
        </p:txBody>
      </p:sp>
    </p:spTree>
    <p:extLst>
      <p:ext uri="{BB962C8B-B14F-4D97-AF65-F5344CB8AC3E}">
        <p14:creationId xmlns:p14="http://schemas.microsoft.com/office/powerpoint/2010/main" val="1240825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68896" y="4398094"/>
            <a:ext cx="5607050" cy="4879975"/>
          </a:xfrm>
        </p:spPr>
        <p: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100" b="1" kern="1200" dirty="0" smtClean="0">
                <a:solidFill>
                  <a:schemeClr val="tx1"/>
                </a:solidFill>
                <a:effectLst/>
                <a:latin typeface="+mn-lt"/>
                <a:ea typeface="+mn-ea"/>
                <a:cs typeface="+mn-cs"/>
              </a:rPr>
              <a:t>Sophia/Bev </a:t>
            </a:r>
            <a:r>
              <a:rPr lang="en-US" sz="1100" b="1" kern="1200" dirty="0" smtClean="0">
                <a:solidFill>
                  <a:schemeClr val="tx1"/>
                </a:solidFill>
                <a:effectLst/>
                <a:latin typeface="+mn-lt"/>
                <a:ea typeface="+mn-ea"/>
                <a:cs typeface="+mn-cs"/>
              </a:rPr>
              <a:t>Present</a:t>
            </a:r>
            <a:endParaRPr lang="en-US" sz="1100" b="1"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C3F0898F-A5E5-444B-B649-0E7E9F36978C}" type="slidenum">
              <a:rPr lang="en-CA" smtClean="0"/>
              <a:t>21</a:t>
            </a:fld>
            <a:endParaRPr lang="en-CA"/>
          </a:p>
        </p:txBody>
      </p:sp>
    </p:spTree>
    <p:extLst>
      <p:ext uri="{BB962C8B-B14F-4D97-AF65-F5344CB8AC3E}">
        <p14:creationId xmlns:p14="http://schemas.microsoft.com/office/powerpoint/2010/main" val="38686991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a:xfrm>
            <a:off x="264840" y="4216152"/>
            <a:ext cx="6480720" cy="4896544"/>
          </a:xfrm>
        </p:spPr>
        <p:txBody>
          <a:bodyPr/>
          <a:lstStyle/>
          <a:p>
            <a:r>
              <a:rPr lang="en-CA" sz="300" b="1" dirty="0" smtClean="0"/>
              <a:t>Jackie Present</a:t>
            </a:r>
            <a:endParaRPr lang="en-CA" sz="300" b="1" dirty="0"/>
          </a:p>
        </p:txBody>
      </p:sp>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fld id="{C3F0898F-A5E5-444B-B649-0E7E9F36978C}" type="slidenum">
              <a:rPr lang="en-CA" smtClean="0"/>
              <a:t>22</a:t>
            </a:fld>
            <a:endParaRPr lang="en-CA" dirty="0"/>
          </a:p>
        </p:txBody>
      </p:sp>
    </p:spTree>
    <p:extLst>
      <p:ext uri="{BB962C8B-B14F-4D97-AF65-F5344CB8AC3E}">
        <p14:creationId xmlns:p14="http://schemas.microsoft.com/office/powerpoint/2010/main" val="236358270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R="0" algn="l" defTabSz="914400" rtl="0" eaLnBrk="1" fontAlgn="auto" latinLnBrk="0" hangingPunct="1">
              <a:lnSpc>
                <a:spcPct val="100000"/>
              </a:lnSpc>
              <a:spcBef>
                <a:spcPts val="0"/>
              </a:spcBef>
              <a:spcAft>
                <a:spcPts val="0"/>
              </a:spcAft>
              <a:buClrTx/>
              <a:buSzTx/>
              <a:tabLst/>
              <a:defRPr/>
            </a:pPr>
            <a:endParaRPr lang="en-CA" b="1" i="1" dirty="0" smtClean="0"/>
          </a:p>
        </p:txBody>
      </p:sp>
      <p:sp>
        <p:nvSpPr>
          <p:cNvPr id="4" name="Slide Number Placeholder 3"/>
          <p:cNvSpPr>
            <a:spLocks noGrp="1"/>
          </p:cNvSpPr>
          <p:nvPr>
            <p:ph type="sldNum" sz="quarter" idx="10"/>
          </p:nvPr>
        </p:nvSpPr>
        <p:spPr/>
        <p:txBody>
          <a:bodyPr/>
          <a:lstStyle/>
          <a:p>
            <a:fld id="{C3F0898F-A5E5-444B-B649-0E7E9F36978C}" type="slidenum">
              <a:rPr lang="en-CA" smtClean="0"/>
              <a:t>23</a:t>
            </a:fld>
            <a:endParaRPr lang="en-CA"/>
          </a:p>
        </p:txBody>
      </p:sp>
    </p:spTree>
    <p:extLst>
      <p:ext uri="{BB962C8B-B14F-4D97-AF65-F5344CB8AC3E}">
        <p14:creationId xmlns:p14="http://schemas.microsoft.com/office/powerpoint/2010/main" val="11327584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050" b="1" dirty="0" smtClean="0"/>
              <a:t>Jackie</a:t>
            </a:r>
            <a:r>
              <a:rPr lang="en-CA" sz="1050" b="1" baseline="0" dirty="0" smtClean="0"/>
              <a:t> Present</a:t>
            </a:r>
            <a:endParaRPr lang="en-CA" sz="1050" b="1" dirty="0"/>
          </a:p>
        </p:txBody>
      </p:sp>
      <p:sp>
        <p:nvSpPr>
          <p:cNvPr id="4" name="Slide Number Placeholder 3"/>
          <p:cNvSpPr>
            <a:spLocks noGrp="1"/>
          </p:cNvSpPr>
          <p:nvPr>
            <p:ph type="sldNum" sz="quarter" idx="10"/>
          </p:nvPr>
        </p:nvSpPr>
        <p:spPr/>
        <p:txBody>
          <a:bodyPr/>
          <a:lstStyle/>
          <a:p>
            <a:fld id="{C3F0898F-A5E5-444B-B649-0E7E9F36978C}" type="slidenum">
              <a:rPr lang="en-CA" smtClean="0"/>
              <a:t>3</a:t>
            </a:fld>
            <a:endParaRPr lang="en-CA"/>
          </a:p>
        </p:txBody>
      </p:sp>
    </p:spTree>
    <p:extLst>
      <p:ext uri="{BB962C8B-B14F-4D97-AF65-F5344CB8AC3E}">
        <p14:creationId xmlns:p14="http://schemas.microsoft.com/office/powerpoint/2010/main" val="23961563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68896" y="4432176"/>
            <a:ext cx="5607050" cy="4183063"/>
          </a:xfrm>
        </p:spPr>
        <p:txBody>
          <a:bodyPr/>
          <a:lstStyle/>
          <a:p>
            <a:r>
              <a:rPr lang="en-CA" sz="1050" b="1" dirty="0" smtClean="0"/>
              <a:t>Jackie</a:t>
            </a:r>
            <a:r>
              <a:rPr lang="en-CA" sz="1050" b="1" baseline="0" dirty="0" smtClean="0"/>
              <a:t> Present</a:t>
            </a:r>
            <a:endParaRPr lang="en-CA" sz="1050" b="1" dirty="0"/>
          </a:p>
        </p:txBody>
      </p:sp>
      <p:sp>
        <p:nvSpPr>
          <p:cNvPr id="4" name="Slide Number Placeholder 3"/>
          <p:cNvSpPr>
            <a:spLocks noGrp="1"/>
          </p:cNvSpPr>
          <p:nvPr>
            <p:ph type="sldNum" sz="quarter" idx="10"/>
          </p:nvPr>
        </p:nvSpPr>
        <p:spPr/>
        <p:txBody>
          <a:bodyPr/>
          <a:lstStyle/>
          <a:p>
            <a:fld id="{C3F0898F-A5E5-444B-B649-0E7E9F36978C}" type="slidenum">
              <a:rPr lang="en-CA" smtClean="0"/>
              <a:t>4</a:t>
            </a:fld>
            <a:endParaRPr lang="en-CA"/>
          </a:p>
        </p:txBody>
      </p:sp>
    </p:spTree>
    <p:extLst>
      <p:ext uri="{BB962C8B-B14F-4D97-AF65-F5344CB8AC3E}">
        <p14:creationId xmlns:p14="http://schemas.microsoft.com/office/powerpoint/2010/main" val="975221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50" b="1" dirty="0" smtClean="0"/>
              <a:t>Sophia Present</a:t>
            </a:r>
          </a:p>
          <a:p>
            <a:endParaRPr lang="en-US" sz="1050" dirty="0" smtClean="0"/>
          </a:p>
        </p:txBody>
      </p:sp>
      <p:sp>
        <p:nvSpPr>
          <p:cNvPr id="4" name="Slide Number Placeholder 3"/>
          <p:cNvSpPr>
            <a:spLocks noGrp="1"/>
          </p:cNvSpPr>
          <p:nvPr>
            <p:ph type="sldNum" sz="quarter" idx="10"/>
          </p:nvPr>
        </p:nvSpPr>
        <p:spPr/>
        <p:txBody>
          <a:bodyPr/>
          <a:lstStyle/>
          <a:p>
            <a:fld id="{C3F0898F-A5E5-444B-B649-0E7E9F36978C}" type="slidenum">
              <a:rPr lang="en-CA" smtClean="0"/>
              <a:t>5</a:t>
            </a:fld>
            <a:endParaRPr lang="en-CA"/>
          </a:p>
        </p:txBody>
      </p:sp>
    </p:spTree>
    <p:extLst>
      <p:ext uri="{BB962C8B-B14F-4D97-AF65-F5344CB8AC3E}">
        <p14:creationId xmlns:p14="http://schemas.microsoft.com/office/powerpoint/2010/main" val="23961563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1" kern="1200" dirty="0" smtClean="0">
                <a:solidFill>
                  <a:schemeClr val="tx1"/>
                </a:solidFill>
                <a:effectLst/>
                <a:latin typeface="+mn-lt"/>
                <a:ea typeface="+mn-ea"/>
                <a:cs typeface="+mn-cs"/>
              </a:rPr>
              <a:t>Sophia </a:t>
            </a:r>
            <a:r>
              <a:rPr lang="en-CA" sz="1200" b="1" kern="1200" dirty="0" smtClean="0">
                <a:solidFill>
                  <a:schemeClr val="tx1"/>
                </a:solidFill>
                <a:effectLst/>
                <a:latin typeface="+mn-lt"/>
                <a:ea typeface="+mn-ea"/>
                <a:cs typeface="+mn-cs"/>
              </a:rPr>
              <a:t>Present</a:t>
            </a:r>
            <a:endParaRPr lang="en-CA"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C3F0898F-A5E5-444B-B649-0E7E9F36978C}" type="slidenum">
              <a:rPr lang="en-CA" smtClean="0"/>
              <a:t>6</a:t>
            </a:fld>
            <a:endParaRPr lang="en-CA" dirty="0"/>
          </a:p>
        </p:txBody>
      </p:sp>
    </p:spTree>
    <p:extLst>
      <p:ext uri="{BB962C8B-B14F-4D97-AF65-F5344CB8AC3E}">
        <p14:creationId xmlns:p14="http://schemas.microsoft.com/office/powerpoint/2010/main" val="27418242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96888" y="4432176"/>
            <a:ext cx="5607050" cy="4183063"/>
          </a:xfrm>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CA" sz="1050" b="1" dirty="0" smtClean="0"/>
              <a:t>Sophia Present</a:t>
            </a:r>
          </a:p>
          <a:p>
            <a:pPr marL="0" lvl="0" indent="0">
              <a:buFont typeface="Arial" panose="020B0604020202020204" pitchFamily="34" charset="0"/>
              <a:buNone/>
            </a:pPr>
            <a:endParaRPr lang="en-CA" sz="1050" kern="1200" dirty="0" smtClean="0">
              <a:solidFill>
                <a:schemeClr val="tx1"/>
              </a:solidFill>
              <a:effectLst/>
            </a:endParaRPr>
          </a:p>
        </p:txBody>
      </p:sp>
      <p:sp>
        <p:nvSpPr>
          <p:cNvPr id="4" name="Slide Number Placeholder 3"/>
          <p:cNvSpPr>
            <a:spLocks noGrp="1"/>
          </p:cNvSpPr>
          <p:nvPr>
            <p:ph type="sldNum" sz="quarter" idx="10"/>
          </p:nvPr>
        </p:nvSpPr>
        <p:spPr/>
        <p:txBody>
          <a:bodyPr/>
          <a:lstStyle/>
          <a:p>
            <a:fld id="{C3F0898F-A5E5-444B-B649-0E7E9F36978C}" type="slidenum">
              <a:rPr lang="en-CA" smtClean="0"/>
              <a:t>7</a:t>
            </a:fld>
            <a:endParaRPr lang="en-CA" dirty="0"/>
          </a:p>
        </p:txBody>
      </p:sp>
    </p:spTree>
    <p:extLst>
      <p:ext uri="{BB962C8B-B14F-4D97-AF65-F5344CB8AC3E}">
        <p14:creationId xmlns:p14="http://schemas.microsoft.com/office/powerpoint/2010/main" val="21036225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CA" b="1" dirty="0" smtClean="0"/>
              <a:t>Sophia </a:t>
            </a:r>
            <a:r>
              <a:rPr lang="en-CA" b="1" dirty="0" smtClean="0"/>
              <a:t>Present</a:t>
            </a:r>
            <a:endParaRPr lang="en-CA" b="1" dirty="0" smtClean="0"/>
          </a:p>
        </p:txBody>
      </p:sp>
      <p:sp>
        <p:nvSpPr>
          <p:cNvPr id="4" name="Slide Number Placeholder 3"/>
          <p:cNvSpPr>
            <a:spLocks noGrp="1"/>
          </p:cNvSpPr>
          <p:nvPr>
            <p:ph type="sldNum" sz="quarter" idx="10"/>
          </p:nvPr>
        </p:nvSpPr>
        <p:spPr/>
        <p:txBody>
          <a:bodyPr/>
          <a:lstStyle/>
          <a:p>
            <a:fld id="{C3F0898F-A5E5-444B-B649-0E7E9F36978C}" type="slidenum">
              <a:rPr lang="en-CA" smtClean="0"/>
              <a:t>8</a:t>
            </a:fld>
            <a:endParaRPr lang="en-CA"/>
          </a:p>
        </p:txBody>
      </p:sp>
    </p:spTree>
    <p:extLst>
      <p:ext uri="{BB962C8B-B14F-4D97-AF65-F5344CB8AC3E}">
        <p14:creationId xmlns:p14="http://schemas.microsoft.com/office/powerpoint/2010/main" val="24208535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100" b="1" dirty="0" smtClean="0"/>
              <a:t>Jackie</a:t>
            </a:r>
            <a:r>
              <a:rPr lang="en-CA" sz="1100" b="1" baseline="0" dirty="0" smtClean="0"/>
              <a:t> Present</a:t>
            </a:r>
            <a:endParaRPr lang="en-CA" sz="1100" b="1" dirty="0"/>
          </a:p>
        </p:txBody>
      </p:sp>
      <p:sp>
        <p:nvSpPr>
          <p:cNvPr id="4" name="Slide Number Placeholder 3"/>
          <p:cNvSpPr>
            <a:spLocks noGrp="1"/>
          </p:cNvSpPr>
          <p:nvPr>
            <p:ph type="sldNum" sz="quarter" idx="10"/>
          </p:nvPr>
        </p:nvSpPr>
        <p:spPr/>
        <p:txBody>
          <a:bodyPr/>
          <a:lstStyle/>
          <a:p>
            <a:fld id="{C3F0898F-A5E5-444B-B649-0E7E9F36978C}" type="slidenum">
              <a:rPr lang="en-CA" smtClean="0"/>
              <a:t>9</a:t>
            </a:fld>
            <a:endParaRPr lang="en-CA" dirty="0"/>
          </a:p>
        </p:txBody>
      </p:sp>
    </p:spTree>
    <p:extLst>
      <p:ext uri="{BB962C8B-B14F-4D97-AF65-F5344CB8AC3E}">
        <p14:creationId xmlns:p14="http://schemas.microsoft.com/office/powerpoint/2010/main" val="5661164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609601"/>
            <a:ext cx="7772400" cy="4267200"/>
          </a:xfrm>
        </p:spPr>
        <p:txBody>
          <a:bodyPr anchor="b">
            <a:noAutofit/>
          </a:bodyPr>
          <a:lstStyle>
            <a:lvl1pPr>
              <a:lnSpc>
                <a:spcPct val="100000"/>
              </a:lnSpc>
              <a:defRPr sz="8000"/>
            </a:lvl1pPr>
          </a:lstStyle>
          <a:p>
            <a:r>
              <a:rPr lang="en-US" smtClean="0"/>
              <a:t>Click to edit Master title style</a:t>
            </a:r>
            <a:endParaRPr lang="en-US" dirty="0"/>
          </a:p>
        </p:txBody>
      </p:sp>
      <p:sp>
        <p:nvSpPr>
          <p:cNvPr id="3" name="Subtitle 2"/>
          <p:cNvSpPr>
            <a:spLocks noGrp="1"/>
          </p:cNvSpPr>
          <p:nvPr>
            <p:ph type="subTitle" idx="1"/>
          </p:nvPr>
        </p:nvSpPr>
        <p:spPr>
          <a:xfrm>
            <a:off x="1371600" y="4953000"/>
            <a:ext cx="6400800" cy="1219200"/>
          </a:xfrm>
        </p:spPr>
        <p:txBody>
          <a:bodyPr>
            <a:normAutofit/>
          </a:bodyPr>
          <a:lstStyle>
            <a:lvl1pPr marL="0" indent="0" algn="ctr">
              <a:buNone/>
              <a:defRPr sz="24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7" name="Date Placeholder 6"/>
          <p:cNvSpPr>
            <a:spLocks noGrp="1"/>
          </p:cNvSpPr>
          <p:nvPr>
            <p:ph type="dt" sz="half" idx="10"/>
          </p:nvPr>
        </p:nvSpPr>
        <p:spPr/>
        <p:txBody>
          <a:bodyPr/>
          <a:lstStyle/>
          <a:p>
            <a:fld id="{3BA0D536-25B1-4886-A92E-28A2CC16FD0F}" type="datetimeFigureOut">
              <a:rPr lang="en-CA" smtClean="0"/>
              <a:t>2018-02-15</a:t>
            </a:fld>
            <a:endParaRPr lang="en-CA"/>
          </a:p>
        </p:txBody>
      </p:sp>
      <p:sp>
        <p:nvSpPr>
          <p:cNvPr id="8" name="Slide Number Placeholder 7"/>
          <p:cNvSpPr>
            <a:spLocks noGrp="1"/>
          </p:cNvSpPr>
          <p:nvPr>
            <p:ph type="sldNum" sz="quarter" idx="11"/>
          </p:nvPr>
        </p:nvSpPr>
        <p:spPr/>
        <p:txBody>
          <a:bodyPr/>
          <a:lstStyle/>
          <a:p>
            <a:fld id="{F065625C-96D7-47F2-9AFD-60EAE8DFC014}" type="slidenum">
              <a:rPr lang="en-CA" smtClean="0"/>
              <a:t>‹#›</a:t>
            </a:fld>
            <a:endParaRPr lang="en-CA"/>
          </a:p>
        </p:txBody>
      </p:sp>
      <p:sp>
        <p:nvSpPr>
          <p:cNvPr id="9" name="Footer Placeholder 8"/>
          <p:cNvSpPr>
            <a:spLocks noGrp="1"/>
          </p:cNvSpPr>
          <p:nvPr>
            <p:ph type="ftr" sz="quarter" idx="12"/>
          </p:nvPr>
        </p:nvSpPr>
        <p:spPr/>
        <p:txBody>
          <a:bodyPr/>
          <a:lstStyle/>
          <a:p>
            <a:endParaRPr lang="en-CA"/>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BA0D536-25B1-4886-A92E-28A2CC16FD0F}" type="datetimeFigureOut">
              <a:rPr lang="en-CA" smtClean="0"/>
              <a:t>2018-02-15</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F065625C-96D7-47F2-9AFD-60EAE8DFC014}" type="slidenum">
              <a:rPr lang="en-CA" smtClean="0"/>
              <a:t>‹#›</a:t>
            </a:fld>
            <a:endParaRPr lang="en-CA"/>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BA0D536-25B1-4886-A92E-28A2CC16FD0F}" type="datetimeFigureOut">
              <a:rPr lang="en-CA" smtClean="0"/>
              <a:t>2018-02-15</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F065625C-96D7-47F2-9AFD-60EAE8DFC014}" type="slidenum">
              <a:rPr lang="en-CA" smtClean="0"/>
              <a:t>‹#›</a:t>
            </a:fld>
            <a:endParaRPr lang="en-CA"/>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lvl5pPr>
              <a:defRPr/>
            </a:lvl5pPr>
            <a:lvl6pPr>
              <a:defRPr/>
            </a:lvl6pPr>
            <a:lvl7pPr>
              <a:defRPr/>
            </a:lvl7pPr>
            <a:lvl8pPr>
              <a:defRPr/>
            </a:lvl8pPr>
            <a:lvl9pPr>
              <a:buFont typeface="Arial" pitchFamily="34" charset="0"/>
              <a:buChar char="•"/>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Date Placeholder 3"/>
          <p:cNvSpPr>
            <a:spLocks noGrp="1"/>
          </p:cNvSpPr>
          <p:nvPr>
            <p:ph type="dt" sz="half" idx="10"/>
          </p:nvPr>
        </p:nvSpPr>
        <p:spPr/>
        <p:txBody>
          <a:bodyPr/>
          <a:lstStyle/>
          <a:p>
            <a:fld id="{3BA0D536-25B1-4886-A92E-28A2CC16FD0F}" type="datetimeFigureOut">
              <a:rPr lang="en-CA" smtClean="0"/>
              <a:t>2018-02-15</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F065625C-96D7-47F2-9AFD-60EAE8DFC014}" type="slidenum">
              <a:rPr lang="en-CA" smtClean="0"/>
              <a:t>‹#›</a:t>
            </a:fld>
            <a:endParaRPr lang="en-CA"/>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371600"/>
            <a:ext cx="7772400" cy="2505075"/>
          </a:xfrm>
        </p:spPr>
        <p:txBody>
          <a:bodyPr anchor="b"/>
          <a:lstStyle>
            <a:lvl1pPr algn="ctr" defTabSz="914400" rtl="0" eaLnBrk="1" latinLnBrk="0" hangingPunct="1">
              <a:lnSpc>
                <a:spcPct val="100000"/>
              </a:lnSpc>
              <a:spcBef>
                <a:spcPct val="0"/>
              </a:spcBef>
              <a:buNone/>
              <a:defRPr lang="en-US" sz="4800" kern="1200" dirty="0" smtClean="0">
                <a:solidFill>
                  <a:schemeClr val="tx2"/>
                </a:solidFill>
                <a:effectLst>
                  <a:outerShdw blurRad="63500" dist="38100" dir="5400000" algn="t" rotWithShape="0">
                    <a:prstClr val="black">
                      <a:alpha val="25000"/>
                    </a:prstClr>
                  </a:outerShdw>
                </a:effectLst>
                <a:latin typeface="+mn-lt"/>
                <a:ea typeface="+mj-ea"/>
                <a:cs typeface="+mj-cs"/>
              </a:defRPr>
            </a:lvl1pPr>
          </a:lstStyle>
          <a:p>
            <a:r>
              <a:rPr lang="en-US" smtClean="0"/>
              <a:t>Click to edit Master title style</a:t>
            </a:r>
            <a:endParaRPr lang="en-US" dirty="0"/>
          </a:p>
        </p:txBody>
      </p:sp>
      <p:sp>
        <p:nvSpPr>
          <p:cNvPr id="3" name="Text Placeholder 2"/>
          <p:cNvSpPr>
            <a:spLocks noGrp="1"/>
          </p:cNvSpPr>
          <p:nvPr>
            <p:ph type="body" idx="1"/>
          </p:nvPr>
        </p:nvSpPr>
        <p:spPr>
          <a:xfrm>
            <a:off x="722313" y="4068763"/>
            <a:ext cx="7772400" cy="1131887"/>
          </a:xfrm>
        </p:spPr>
        <p:txBody>
          <a:bodyPr anchor="t"/>
          <a:lstStyle>
            <a:lvl1pPr marL="0" indent="0" algn="ctr">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BA0D536-25B1-4886-A92E-28A2CC16FD0F}" type="datetimeFigureOut">
              <a:rPr lang="en-CA" smtClean="0"/>
              <a:t>2018-02-15</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F065625C-96D7-47F2-9AFD-60EAE8DFC014}" type="slidenum">
              <a:rPr lang="en-CA" smtClean="0"/>
              <a:t>‹#›</a:t>
            </a:fld>
            <a:endParaRPr lang="en-CA"/>
          </a:p>
        </p:txBody>
      </p:sp>
      <p:sp>
        <p:nvSpPr>
          <p:cNvPr id="7" name="Oval 6"/>
          <p:cNvSpPr/>
          <p:nvPr/>
        </p:nvSpPr>
        <p:spPr>
          <a:xfrm>
            <a:off x="4495800" y="3924300"/>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4695825" y="3924300"/>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4296728" y="3924300"/>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3"/>
          <p:cNvSpPr>
            <a:spLocks noGrp="1"/>
          </p:cNvSpPr>
          <p:nvPr>
            <p:ph sz="half" idx="2"/>
          </p:nvPr>
        </p:nvSpPr>
        <p:spPr>
          <a:xfrm>
            <a:off x="4648200" y="1600200"/>
            <a:ext cx="4038600" cy="4525963"/>
          </a:xfrm>
        </p:spPr>
        <p:txBody>
          <a:bodyPr/>
          <a:lstStyle>
            <a:lvl1pPr>
              <a:defRPr sz="24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Date Placeholder 4"/>
          <p:cNvSpPr>
            <a:spLocks noGrp="1"/>
          </p:cNvSpPr>
          <p:nvPr>
            <p:ph type="dt" sz="half" idx="10"/>
          </p:nvPr>
        </p:nvSpPr>
        <p:spPr/>
        <p:txBody>
          <a:bodyPr/>
          <a:lstStyle/>
          <a:p>
            <a:fld id="{3BA0D536-25B1-4886-A92E-28A2CC16FD0F}" type="datetimeFigureOut">
              <a:rPr lang="en-CA" smtClean="0"/>
              <a:t>2018-02-15</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F065625C-96D7-47F2-9AFD-60EAE8DFC014}" type="slidenum">
              <a:rPr lang="en-CA" smtClean="0"/>
              <a:t>‹#›</a:t>
            </a:fld>
            <a:endParaRPr lang="en-CA"/>
          </a:p>
        </p:txBody>
      </p:sp>
      <p:sp>
        <p:nvSpPr>
          <p:cNvPr id="9" name="Content Placeholder 8"/>
          <p:cNvSpPr>
            <a:spLocks noGrp="1"/>
          </p:cNvSpPr>
          <p:nvPr>
            <p:ph sz="quarter" idx="13"/>
          </p:nvPr>
        </p:nvSpPr>
        <p:spPr>
          <a:xfrm>
            <a:off x="365760" y="1600200"/>
            <a:ext cx="4041648" cy="452628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600200"/>
            <a:ext cx="4040188" cy="609600"/>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5" name="Text Placeholder 4"/>
          <p:cNvSpPr>
            <a:spLocks noGrp="1"/>
          </p:cNvSpPr>
          <p:nvPr>
            <p:ph type="body" sz="quarter" idx="3"/>
          </p:nvPr>
        </p:nvSpPr>
        <p:spPr>
          <a:xfrm>
            <a:off x="4648200" y="1600200"/>
            <a:ext cx="4041775" cy="609600"/>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7" name="Date Placeholder 6"/>
          <p:cNvSpPr>
            <a:spLocks noGrp="1"/>
          </p:cNvSpPr>
          <p:nvPr>
            <p:ph type="dt" sz="half" idx="10"/>
          </p:nvPr>
        </p:nvSpPr>
        <p:spPr/>
        <p:txBody>
          <a:bodyPr/>
          <a:lstStyle/>
          <a:p>
            <a:fld id="{3BA0D536-25B1-4886-A92E-28A2CC16FD0F}" type="datetimeFigureOut">
              <a:rPr lang="en-CA" smtClean="0"/>
              <a:t>2018-02-15</a:t>
            </a:fld>
            <a:endParaRPr lang="en-CA"/>
          </a:p>
        </p:txBody>
      </p:sp>
      <p:sp>
        <p:nvSpPr>
          <p:cNvPr id="8" name="Footer Placeholder 7"/>
          <p:cNvSpPr>
            <a:spLocks noGrp="1"/>
          </p:cNvSpPr>
          <p:nvPr>
            <p:ph type="ftr" sz="quarter" idx="11"/>
          </p:nvPr>
        </p:nvSpPr>
        <p:spPr/>
        <p:txBody>
          <a:bodyPr/>
          <a:lstStyle/>
          <a:p>
            <a:endParaRPr lang="en-CA"/>
          </a:p>
        </p:txBody>
      </p:sp>
      <p:sp>
        <p:nvSpPr>
          <p:cNvPr id="9" name="Slide Number Placeholder 8"/>
          <p:cNvSpPr>
            <a:spLocks noGrp="1"/>
          </p:cNvSpPr>
          <p:nvPr>
            <p:ph type="sldNum" sz="quarter" idx="12"/>
          </p:nvPr>
        </p:nvSpPr>
        <p:spPr/>
        <p:txBody>
          <a:bodyPr/>
          <a:lstStyle/>
          <a:p>
            <a:fld id="{F065625C-96D7-47F2-9AFD-60EAE8DFC014}" type="slidenum">
              <a:rPr lang="en-CA" smtClean="0"/>
              <a:t>‹#›</a:t>
            </a:fld>
            <a:endParaRPr lang="en-CA"/>
          </a:p>
        </p:txBody>
      </p:sp>
      <p:sp>
        <p:nvSpPr>
          <p:cNvPr id="11" name="Content Placeholder 10"/>
          <p:cNvSpPr>
            <a:spLocks noGrp="1"/>
          </p:cNvSpPr>
          <p:nvPr>
            <p:ph sz="quarter" idx="13"/>
          </p:nvPr>
        </p:nvSpPr>
        <p:spPr>
          <a:xfrm>
            <a:off x="457200" y="2212848"/>
            <a:ext cx="4041648" cy="391363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Content Placeholder 12"/>
          <p:cNvSpPr>
            <a:spLocks noGrp="1"/>
          </p:cNvSpPr>
          <p:nvPr>
            <p:ph sz="quarter" idx="14"/>
          </p:nvPr>
        </p:nvSpPr>
        <p:spPr>
          <a:xfrm>
            <a:off x="4672584" y="2212848"/>
            <a:ext cx="4041648" cy="39131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3BA0D536-25B1-4886-A92E-28A2CC16FD0F}" type="datetimeFigureOut">
              <a:rPr lang="en-CA" smtClean="0"/>
              <a:t>2018-02-15</a:t>
            </a:fld>
            <a:endParaRPr lang="en-CA"/>
          </a:p>
        </p:txBody>
      </p:sp>
      <p:sp>
        <p:nvSpPr>
          <p:cNvPr id="4" name="Footer Placeholder 3"/>
          <p:cNvSpPr>
            <a:spLocks noGrp="1"/>
          </p:cNvSpPr>
          <p:nvPr>
            <p:ph type="ftr" sz="quarter" idx="11"/>
          </p:nvPr>
        </p:nvSpPr>
        <p:spPr/>
        <p:txBody>
          <a:bodyPr/>
          <a:lstStyle/>
          <a:p>
            <a:endParaRPr lang="en-CA"/>
          </a:p>
        </p:txBody>
      </p:sp>
      <p:sp>
        <p:nvSpPr>
          <p:cNvPr id="5" name="Slide Number Placeholder 4"/>
          <p:cNvSpPr>
            <a:spLocks noGrp="1"/>
          </p:cNvSpPr>
          <p:nvPr>
            <p:ph type="sldNum" sz="quarter" idx="12"/>
          </p:nvPr>
        </p:nvSpPr>
        <p:spPr/>
        <p:txBody>
          <a:bodyPr/>
          <a:lstStyle/>
          <a:p>
            <a:fld id="{F065625C-96D7-47F2-9AFD-60EAE8DFC014}" type="slidenum">
              <a:rPr lang="en-CA" smtClean="0"/>
              <a:t>‹#›</a:t>
            </a:fld>
            <a:endParaRPr lang="en-CA"/>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BA0D536-25B1-4886-A92E-28A2CC16FD0F}" type="datetimeFigureOut">
              <a:rPr lang="en-CA" smtClean="0"/>
              <a:t>2018-02-15</a:t>
            </a:fld>
            <a:endParaRPr lang="en-CA"/>
          </a:p>
        </p:txBody>
      </p:sp>
      <p:sp>
        <p:nvSpPr>
          <p:cNvPr id="3" name="Footer Placeholder 2"/>
          <p:cNvSpPr>
            <a:spLocks noGrp="1"/>
          </p:cNvSpPr>
          <p:nvPr>
            <p:ph type="ftr" sz="quarter" idx="11"/>
          </p:nvPr>
        </p:nvSpPr>
        <p:spPr/>
        <p:txBody>
          <a:bodyPr/>
          <a:lstStyle/>
          <a:p>
            <a:endParaRPr lang="en-CA"/>
          </a:p>
        </p:txBody>
      </p:sp>
      <p:sp>
        <p:nvSpPr>
          <p:cNvPr id="4" name="Slide Number Placeholder 3"/>
          <p:cNvSpPr>
            <a:spLocks noGrp="1"/>
          </p:cNvSpPr>
          <p:nvPr>
            <p:ph type="sldNum" sz="quarter" idx="12"/>
          </p:nvPr>
        </p:nvSpPr>
        <p:spPr/>
        <p:txBody>
          <a:bodyPr/>
          <a:lstStyle/>
          <a:p>
            <a:fld id="{F065625C-96D7-47F2-9AFD-60EAE8DFC014}" type="slidenum">
              <a:rPr lang="en-CA" smtClean="0"/>
              <a:t>‹#›</a:t>
            </a:fld>
            <a:endParaRPr lang="en-CA"/>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07087" y="266700"/>
            <a:ext cx="3008313" cy="2095500"/>
          </a:xfrm>
        </p:spPr>
        <p:txBody>
          <a:bodyPr anchor="b"/>
          <a:lstStyle>
            <a:lvl1pPr algn="ctr">
              <a:lnSpc>
                <a:spcPct val="100000"/>
              </a:lnSpc>
              <a:defRPr sz="2800" b="0">
                <a:effectLst>
                  <a:outerShdw blurRad="50800" dist="25400" dir="5400000" algn="t" rotWithShape="0">
                    <a:prstClr val="black">
                      <a:alpha val="25000"/>
                    </a:prstClr>
                  </a:outerShdw>
                </a:effectLst>
              </a:defRPr>
            </a:lvl1pPr>
          </a:lstStyle>
          <a:p>
            <a:r>
              <a:rPr lang="en-US" smtClean="0"/>
              <a:t>Click to edit Master title style</a:t>
            </a:r>
            <a:endParaRPr lang="en-US" dirty="0"/>
          </a:p>
        </p:txBody>
      </p:sp>
      <p:sp>
        <p:nvSpPr>
          <p:cNvPr id="3" name="Content Placeholder 2"/>
          <p:cNvSpPr>
            <a:spLocks noGrp="1"/>
          </p:cNvSpPr>
          <p:nvPr>
            <p:ph idx="1"/>
          </p:nvPr>
        </p:nvSpPr>
        <p:spPr>
          <a:xfrm>
            <a:off x="719137" y="273050"/>
            <a:ext cx="4995863"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5907087" y="2438400"/>
            <a:ext cx="3008313" cy="3687763"/>
          </a:xfrm>
        </p:spPr>
        <p:txBody>
          <a:bodyPr>
            <a:normAutofit/>
          </a:bodyPr>
          <a:lstStyle>
            <a:lvl1pPr marL="0" indent="0" algn="ctr">
              <a:lnSpc>
                <a:spcPct val="125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BA0D536-25B1-4886-A92E-28A2CC16FD0F}" type="datetimeFigureOut">
              <a:rPr lang="en-CA" smtClean="0"/>
              <a:t>2018-02-15</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F065625C-96D7-47F2-9AFD-60EAE8DFC014}" type="slidenum">
              <a:rPr lang="en-CA" smtClean="0"/>
              <a:t>‹#›</a:t>
            </a:fld>
            <a:endParaRPr lang="en-CA"/>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79576" y="228600"/>
            <a:ext cx="5711824" cy="895350"/>
          </a:xfrm>
        </p:spPr>
        <p:txBody>
          <a:bodyPr anchor="b"/>
          <a:lstStyle>
            <a:lvl1pPr algn="ctr">
              <a:lnSpc>
                <a:spcPct val="100000"/>
              </a:lnSpc>
              <a:defRPr sz="2800" b="0"/>
            </a:lvl1pPr>
          </a:lstStyle>
          <a:p>
            <a:r>
              <a:rPr lang="en-US" smtClean="0"/>
              <a:t>Click to edit Master title style</a:t>
            </a:r>
            <a:endParaRPr lang="en-US" dirty="0"/>
          </a:p>
        </p:txBody>
      </p:sp>
      <p:sp>
        <p:nvSpPr>
          <p:cNvPr id="3" name="Picture Placeholder 2"/>
          <p:cNvSpPr>
            <a:spLocks noGrp="1"/>
          </p:cNvSpPr>
          <p:nvPr>
            <p:ph type="pic" idx="1"/>
          </p:nvPr>
        </p:nvSpPr>
        <p:spPr>
          <a:xfrm>
            <a:off x="1508126" y="1143000"/>
            <a:ext cx="6054724" cy="4541044"/>
          </a:xfrm>
          <a:ln w="76200">
            <a:solidFill>
              <a:schemeClr val="bg1"/>
            </a:solidFill>
          </a:ln>
          <a:effectLst>
            <a:outerShdw blurRad="88900" dist="50800" dir="5400000" algn="ctr" rotWithShape="0">
              <a:srgbClr val="000000">
                <a:alpha val="25000"/>
              </a:srgbClr>
            </a:outerShdw>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1679576" y="5810250"/>
            <a:ext cx="5711824" cy="5334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BA0D536-25B1-4886-A92E-28A2CC16FD0F}" type="datetimeFigureOut">
              <a:rPr lang="en-CA" smtClean="0"/>
              <a:t>2018-02-15</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F065625C-96D7-47F2-9AFD-60EAE8DFC014}" type="slidenum">
              <a:rPr lang="en-CA" smtClean="0"/>
              <a:t>‹#›</a:t>
            </a:fld>
            <a:endParaRPr lang="en-CA"/>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0"/>
            <a:ext cx="8229600" cy="1600200"/>
          </a:xfrm>
          <a:prstGeom prst="rect">
            <a:avLst/>
          </a:prstGeom>
        </p:spPr>
        <p:txBody>
          <a:bodyPr vert="horz" lIns="91440" tIns="45720" rIns="91440" bIns="45720" rtlCol="0" anchor="b">
            <a:no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Date Placeholder 3"/>
          <p:cNvSpPr>
            <a:spLocks noGrp="1"/>
          </p:cNvSpPr>
          <p:nvPr>
            <p:ph type="dt" sz="half" idx="2"/>
          </p:nvPr>
        </p:nvSpPr>
        <p:spPr>
          <a:xfrm>
            <a:off x="6363347" y="6356350"/>
            <a:ext cx="2085975" cy="365125"/>
          </a:xfrm>
          <a:prstGeom prst="rect">
            <a:avLst/>
          </a:prstGeom>
        </p:spPr>
        <p:txBody>
          <a:bodyPr vert="horz" lIns="91440" tIns="45720" rIns="45720" bIns="45720" rtlCol="0" anchor="ctr"/>
          <a:lstStyle>
            <a:lvl1pPr algn="r">
              <a:defRPr sz="1200">
                <a:solidFill>
                  <a:schemeClr val="tx1">
                    <a:lumMod val="65000"/>
                    <a:lumOff val="35000"/>
                  </a:schemeClr>
                </a:solidFill>
                <a:latin typeface="Century Gothic" pitchFamily="34" charset="0"/>
              </a:defRPr>
            </a:lvl1pPr>
          </a:lstStyle>
          <a:p>
            <a:fld id="{3BA0D536-25B1-4886-A92E-28A2CC16FD0F}" type="datetimeFigureOut">
              <a:rPr lang="en-CA" smtClean="0"/>
              <a:t>2018-02-15</a:t>
            </a:fld>
            <a:endParaRPr lang="en-CA"/>
          </a:p>
        </p:txBody>
      </p:sp>
      <p:sp>
        <p:nvSpPr>
          <p:cNvPr id="5" name="Footer Placeholder 4"/>
          <p:cNvSpPr>
            <a:spLocks noGrp="1"/>
          </p:cNvSpPr>
          <p:nvPr>
            <p:ph type="ftr" sz="quarter" idx="3"/>
          </p:nvPr>
        </p:nvSpPr>
        <p:spPr>
          <a:xfrm>
            <a:off x="659165" y="6356350"/>
            <a:ext cx="2847975" cy="365125"/>
          </a:xfrm>
          <a:prstGeom prst="rect">
            <a:avLst/>
          </a:prstGeom>
        </p:spPr>
        <p:txBody>
          <a:bodyPr vert="horz" lIns="45720" tIns="45720" rIns="91440" bIns="45720" rtlCol="0" anchor="ctr"/>
          <a:lstStyle>
            <a:lvl1pPr algn="l">
              <a:defRPr sz="1200">
                <a:solidFill>
                  <a:schemeClr val="tx1">
                    <a:lumMod val="65000"/>
                    <a:lumOff val="35000"/>
                  </a:schemeClr>
                </a:solidFill>
                <a:latin typeface="Century Gothic" pitchFamily="34" charset="0"/>
              </a:defRPr>
            </a:lvl1pPr>
          </a:lstStyle>
          <a:p>
            <a:endParaRPr lang="en-CA"/>
          </a:p>
        </p:txBody>
      </p:sp>
      <p:sp>
        <p:nvSpPr>
          <p:cNvPr id="6" name="Slide Number Placeholder 5"/>
          <p:cNvSpPr>
            <a:spLocks noGrp="1"/>
          </p:cNvSpPr>
          <p:nvPr>
            <p:ph type="sldNum" sz="quarter" idx="4"/>
          </p:nvPr>
        </p:nvSpPr>
        <p:spPr>
          <a:xfrm>
            <a:off x="8543278" y="6356350"/>
            <a:ext cx="561975" cy="365125"/>
          </a:xfrm>
          <a:prstGeom prst="rect">
            <a:avLst/>
          </a:prstGeom>
        </p:spPr>
        <p:txBody>
          <a:bodyPr vert="horz" lIns="27432" tIns="45720" rIns="45720" bIns="45720" rtlCol="0" anchor="ctr"/>
          <a:lstStyle>
            <a:lvl1pPr algn="l">
              <a:defRPr sz="1200">
                <a:solidFill>
                  <a:schemeClr val="tx1">
                    <a:lumMod val="65000"/>
                    <a:lumOff val="35000"/>
                  </a:schemeClr>
                </a:solidFill>
                <a:latin typeface="Century Gothic" pitchFamily="34" charset="0"/>
              </a:defRPr>
            </a:lvl1pPr>
          </a:lstStyle>
          <a:p>
            <a:fld id="{F065625C-96D7-47F2-9AFD-60EAE8DFC014}" type="slidenum">
              <a:rPr lang="en-CA" smtClean="0"/>
              <a:t>‹#›</a:t>
            </a:fld>
            <a:endParaRPr lang="en-CA"/>
          </a:p>
        </p:txBody>
      </p:sp>
      <p:sp>
        <p:nvSpPr>
          <p:cNvPr id="7" name="Oval 6"/>
          <p:cNvSpPr/>
          <p:nvPr/>
        </p:nvSpPr>
        <p:spPr>
          <a:xfrm>
            <a:off x="8457760" y="6499384"/>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sz="1800" kern="1200">
              <a:solidFill>
                <a:schemeClr val="lt1"/>
              </a:solidFill>
              <a:latin typeface="+mn-lt"/>
              <a:ea typeface="+mn-ea"/>
              <a:cs typeface="+mn-cs"/>
            </a:endParaRPr>
          </a:p>
        </p:txBody>
      </p:sp>
      <p:sp>
        <p:nvSpPr>
          <p:cNvPr id="8" name="Oval 7"/>
          <p:cNvSpPr/>
          <p:nvPr/>
        </p:nvSpPr>
        <p:spPr>
          <a:xfrm>
            <a:off x="569119" y="6499384"/>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ctr" defTabSz="914400" rtl="0" eaLnBrk="1" latinLnBrk="0" hangingPunct="1">
        <a:lnSpc>
          <a:spcPts val="5800"/>
        </a:lnSpc>
        <a:spcBef>
          <a:spcPct val="0"/>
        </a:spcBef>
        <a:buNone/>
        <a:defRPr sz="5400" kern="1200">
          <a:solidFill>
            <a:schemeClr val="tx2"/>
          </a:solidFill>
          <a:effectLst>
            <a:outerShdw blurRad="63500" dist="38100" dir="5400000" algn="t" rotWithShape="0">
              <a:prstClr val="black">
                <a:alpha val="25000"/>
              </a:prstClr>
            </a:outerShdw>
          </a:effectLst>
          <a:latin typeface="+mn-lt"/>
          <a:ea typeface="+mj-ea"/>
          <a:cs typeface="+mj-cs"/>
        </a:defRPr>
      </a:lvl1pPr>
    </p:titleStyle>
    <p:bodyStyle>
      <a:lvl1pPr marL="342900" indent="-342900" algn="l" defTabSz="914400" rtl="0" eaLnBrk="1" latinLnBrk="0" hangingPunct="1">
        <a:spcBef>
          <a:spcPct val="20000"/>
        </a:spcBef>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7.jpeg"/></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26.jpeg"/><Relationship Id="rId5" Type="http://schemas.openxmlformats.org/officeDocument/2006/relationships/image" Target="../media/image25.png"/><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26.jpeg"/><Relationship Id="rId5" Type="http://schemas.openxmlformats.org/officeDocument/2006/relationships/image" Target="../media/image27.jpeg"/><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17.jpeg"/></Relationships>
</file>

<file path=ppt/slides/_rels/slide22.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chart" Target="../charts/chart1.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060848"/>
            <a:ext cx="7772400" cy="2167881"/>
          </a:xfrm>
        </p:spPr>
        <p:txBody>
          <a:bodyPr/>
          <a:lstStyle/>
          <a:p>
            <a:r>
              <a:rPr lang="en-CA" sz="5400" dirty="0" smtClean="0">
                <a:effectLst/>
              </a:rPr>
              <a:t>Joint Council Priority: Identity Management </a:t>
            </a:r>
            <a:endParaRPr lang="en-CA" sz="5400" dirty="0">
              <a:effectLst/>
            </a:endParaRPr>
          </a:p>
        </p:txBody>
      </p:sp>
      <p:sp>
        <p:nvSpPr>
          <p:cNvPr id="5" name="Subtitle 2"/>
          <p:cNvSpPr txBox="1">
            <a:spLocks/>
          </p:cNvSpPr>
          <p:nvPr/>
        </p:nvSpPr>
        <p:spPr>
          <a:xfrm>
            <a:off x="899592" y="4679583"/>
            <a:ext cx="7344816" cy="1800200"/>
          </a:xfrm>
          <a:prstGeom prst="rect">
            <a:avLst/>
          </a:prstGeom>
        </p:spPr>
        <p:txBody>
          <a:bodyPr vert="horz" lIns="91440" tIns="45720" rIns="91440" bIns="45720" rtlCol="0">
            <a:normAutofit fontScale="92500" lnSpcReduction="20000"/>
          </a:bodyPr>
          <a:lstStyle>
            <a:lvl1pPr marL="0" indent="0" algn="ctr" defTabSz="914400" rtl="0" eaLnBrk="1" latinLnBrk="0" hangingPunct="1">
              <a:spcBef>
                <a:spcPct val="20000"/>
              </a:spcBef>
              <a:buFont typeface="Arial" pitchFamily="34" charset="0"/>
              <a:buNone/>
              <a:defRPr sz="2400" kern="1200">
                <a:solidFill>
                  <a:schemeClr val="tx1">
                    <a:tint val="75000"/>
                  </a:schemeClr>
                </a:solidFill>
                <a:latin typeface="+mj-lt"/>
                <a:ea typeface="+mn-ea"/>
                <a:cs typeface="+mn-cs"/>
              </a:defRPr>
            </a:lvl1pPr>
            <a:lvl2pPr marL="457200" indent="0" algn="ctr" defTabSz="914400" rtl="0" eaLnBrk="1" latinLnBrk="0" hangingPunct="1">
              <a:spcBef>
                <a:spcPct val="20000"/>
              </a:spcBef>
              <a:buFont typeface="Courier New" pitchFamily="49" charset="0"/>
              <a:buNone/>
              <a:defRPr sz="1600" kern="1200">
                <a:solidFill>
                  <a:schemeClr val="tx1">
                    <a:tint val="75000"/>
                  </a:schemeClr>
                </a:solidFill>
                <a:latin typeface="+mj-lt"/>
                <a:ea typeface="+mn-ea"/>
                <a:cs typeface="+mn-cs"/>
              </a:defRPr>
            </a:lvl2pPr>
            <a:lvl3pPr marL="914400" indent="0" algn="ctr" defTabSz="914400" rtl="0" eaLnBrk="1" latinLnBrk="0" hangingPunct="1">
              <a:spcBef>
                <a:spcPct val="20000"/>
              </a:spcBef>
              <a:buFont typeface="Arial" pitchFamily="34" charset="0"/>
              <a:buNone/>
              <a:defRPr sz="1600" kern="1200">
                <a:solidFill>
                  <a:schemeClr val="tx1">
                    <a:tint val="75000"/>
                  </a:schemeClr>
                </a:solidFill>
                <a:latin typeface="+mj-lt"/>
                <a:ea typeface="+mn-ea"/>
                <a:cs typeface="+mn-cs"/>
              </a:defRPr>
            </a:lvl3pPr>
            <a:lvl4pPr marL="1371600" indent="0" algn="ctr" defTabSz="914400" rtl="0" eaLnBrk="1" latinLnBrk="0" hangingPunct="1">
              <a:spcBef>
                <a:spcPct val="20000"/>
              </a:spcBef>
              <a:buFont typeface="Courier New" pitchFamily="49" charset="0"/>
              <a:buNone/>
              <a:defRPr sz="1600" kern="1200">
                <a:solidFill>
                  <a:schemeClr val="tx1">
                    <a:tint val="75000"/>
                  </a:schemeClr>
                </a:solidFill>
                <a:latin typeface="+mj-lt"/>
                <a:ea typeface="+mn-ea"/>
                <a:cs typeface="+mn-cs"/>
              </a:defRPr>
            </a:lvl4pPr>
            <a:lvl5pPr marL="1828800" indent="0" algn="ctr" defTabSz="914400" rtl="0" eaLnBrk="1" latinLnBrk="0" hangingPunct="1">
              <a:spcBef>
                <a:spcPct val="20000"/>
              </a:spcBef>
              <a:buFont typeface="Arial" pitchFamily="34" charset="0"/>
              <a:buNone/>
              <a:defRPr sz="1600" kern="1200">
                <a:solidFill>
                  <a:schemeClr val="tx1">
                    <a:tint val="75000"/>
                  </a:schemeClr>
                </a:solidFill>
                <a:latin typeface="+mj-lt"/>
                <a:ea typeface="+mn-ea"/>
                <a:cs typeface="+mn-cs"/>
              </a:defRPr>
            </a:lvl5pPr>
            <a:lvl6pPr marL="2286000" indent="0" algn="ctr" defTabSz="914400" rtl="0" eaLnBrk="1" latinLnBrk="0" hangingPunct="1">
              <a:spcBef>
                <a:spcPct val="20000"/>
              </a:spcBef>
              <a:buFont typeface="Courier New" pitchFamily="49" charset="0"/>
              <a:buNone/>
              <a:defRPr sz="1600" kern="1200">
                <a:solidFill>
                  <a:schemeClr val="tx1">
                    <a:tint val="75000"/>
                  </a:schemeClr>
                </a:solidFill>
                <a:latin typeface="+mj-lt"/>
                <a:ea typeface="+mn-ea"/>
                <a:cs typeface="+mn-cs"/>
              </a:defRPr>
            </a:lvl6pPr>
            <a:lvl7pPr marL="2743200" indent="0" algn="ctr" defTabSz="914400" rtl="0" eaLnBrk="1" latinLnBrk="0" hangingPunct="1">
              <a:spcBef>
                <a:spcPct val="20000"/>
              </a:spcBef>
              <a:buFont typeface="Arial" pitchFamily="34" charset="0"/>
              <a:buNone/>
              <a:defRPr sz="1600" kern="1200">
                <a:solidFill>
                  <a:schemeClr val="tx1">
                    <a:tint val="75000"/>
                  </a:schemeClr>
                </a:solidFill>
                <a:latin typeface="+mj-lt"/>
                <a:ea typeface="+mn-ea"/>
                <a:cs typeface="+mn-cs"/>
              </a:defRPr>
            </a:lvl7pPr>
            <a:lvl8pPr marL="3200400" indent="0" algn="ctr" defTabSz="914400" rtl="0" eaLnBrk="1" latinLnBrk="0" hangingPunct="1">
              <a:spcBef>
                <a:spcPct val="20000"/>
              </a:spcBef>
              <a:buFont typeface="Courier New" pitchFamily="49" charset="0"/>
              <a:buNone/>
              <a:defRPr sz="1600" kern="1200">
                <a:solidFill>
                  <a:schemeClr val="tx1">
                    <a:tint val="75000"/>
                  </a:schemeClr>
                </a:solidFill>
                <a:latin typeface="+mj-lt"/>
                <a:ea typeface="+mn-ea"/>
                <a:cs typeface="+mn-cs"/>
              </a:defRPr>
            </a:lvl8pPr>
            <a:lvl9pPr marL="3657600" indent="0" algn="ctr" defTabSz="914400" rtl="0" eaLnBrk="1" latinLnBrk="0" hangingPunct="1">
              <a:spcBef>
                <a:spcPct val="20000"/>
              </a:spcBef>
              <a:buFont typeface="Arial" pitchFamily="34" charset="0"/>
              <a:buNone/>
              <a:defRPr sz="1600" kern="1200">
                <a:solidFill>
                  <a:schemeClr val="tx1">
                    <a:tint val="75000"/>
                  </a:schemeClr>
                </a:solidFill>
                <a:latin typeface="+mj-lt"/>
                <a:ea typeface="+mn-ea"/>
                <a:cs typeface="+mn-cs"/>
              </a:defRPr>
            </a:lvl9pPr>
          </a:lstStyle>
          <a:p>
            <a:r>
              <a:rPr lang="en-CA" sz="3500" b="1" dirty="0" smtClean="0">
                <a:solidFill>
                  <a:srgbClr val="000000"/>
                </a:solidFill>
                <a:latin typeface="Cambria" panose="02040503050406030204" pitchFamily="18" charset="0"/>
                <a:cs typeface="Arial" pitchFamily="34" charset="0"/>
              </a:rPr>
              <a:t>Roadmap Update</a:t>
            </a:r>
            <a:endParaRPr lang="en-CA" sz="3500" b="1" dirty="0">
              <a:solidFill>
                <a:srgbClr val="000000"/>
              </a:solidFill>
              <a:latin typeface="Cambria" panose="02040503050406030204" pitchFamily="18" charset="0"/>
              <a:cs typeface="Arial" pitchFamily="34" charset="0"/>
            </a:endParaRPr>
          </a:p>
          <a:p>
            <a:r>
              <a:rPr lang="en-CA" b="1" dirty="0" smtClean="0">
                <a:solidFill>
                  <a:schemeClr val="tx1"/>
                </a:solidFill>
                <a:latin typeface="Cambria" panose="02040503050406030204" pitchFamily="18" charset="0"/>
              </a:rPr>
              <a:t>Sophia Howse</a:t>
            </a:r>
            <a:r>
              <a:rPr lang="en-CA" dirty="0" smtClean="0">
                <a:solidFill>
                  <a:schemeClr val="tx1"/>
                </a:solidFill>
                <a:latin typeface="Cambria" panose="02040503050406030204" pitchFamily="18" charset="0"/>
              </a:rPr>
              <a:t>, Executive Director, Provincial Identity Information Management Program, BC </a:t>
            </a:r>
          </a:p>
          <a:p>
            <a:r>
              <a:rPr lang="en-CA" b="1" dirty="0" smtClean="0">
                <a:solidFill>
                  <a:schemeClr val="tx1"/>
                </a:solidFill>
                <a:latin typeface="Cambria" panose="02040503050406030204" pitchFamily="18" charset="0"/>
              </a:rPr>
              <a:t>Jackie Stankey</a:t>
            </a:r>
            <a:r>
              <a:rPr lang="en-CA" dirty="0" smtClean="0">
                <a:solidFill>
                  <a:schemeClr val="tx1"/>
                </a:solidFill>
                <a:latin typeface="Cambria" panose="02040503050406030204" pitchFamily="18" charset="0"/>
              </a:rPr>
              <a:t>, Acting Executive Director Client Relationship Management, AB</a:t>
            </a:r>
            <a:endParaRPr lang="en-CA" dirty="0">
              <a:solidFill>
                <a:schemeClr val="tx1"/>
              </a:solidFill>
              <a:latin typeface="Cambria" panose="02040503050406030204" pitchFamily="18" charset="0"/>
            </a:endParaRPr>
          </a:p>
        </p:txBody>
      </p:sp>
    </p:spTree>
    <p:extLst>
      <p:ext uri="{BB962C8B-B14F-4D97-AF65-F5344CB8AC3E}">
        <p14:creationId xmlns:p14="http://schemas.microsoft.com/office/powerpoint/2010/main" val="117465232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395536" y="2034677"/>
            <a:ext cx="8748464" cy="4697902"/>
          </a:xfrm>
          <a:prstGeom prst="rect">
            <a:avLst/>
          </a:prstGeom>
        </p:spPr>
        <p:txBody>
          <a:bodyPr vert="horz" lIns="91440" tIns="45720" rIns="91440" bIns="45720" rtlCol="0">
            <a:normAutofit fontScale="92500"/>
          </a:bodyPr>
          <a:lstStyle/>
          <a:p>
            <a:pPr>
              <a:spcBef>
                <a:spcPct val="20000"/>
              </a:spcBef>
            </a:pPr>
            <a:r>
              <a:rPr lang="en-US" sz="3000" b="1" dirty="0" smtClean="0">
                <a:latin typeface="+mj-lt"/>
              </a:rPr>
              <a:t>The Ask - Proposal to seek funding:</a:t>
            </a:r>
            <a:endParaRPr lang="en-US" sz="3000" b="1" dirty="0">
              <a:latin typeface="+mj-lt"/>
            </a:endParaRPr>
          </a:p>
          <a:p>
            <a:pPr marL="857250" lvl="1" indent="-457200">
              <a:spcBef>
                <a:spcPct val="20000"/>
              </a:spcBef>
              <a:buFont typeface="+mj-lt"/>
              <a:buAutoNum type="alphaLcParenR"/>
            </a:pPr>
            <a:r>
              <a:rPr lang="en-US" sz="2200" dirty="0" smtClean="0">
                <a:latin typeface="+mj-lt"/>
              </a:rPr>
              <a:t>Aligning with other initiatives? </a:t>
            </a:r>
          </a:p>
          <a:p>
            <a:pPr marL="857250" lvl="1" indent="-457200">
              <a:spcBef>
                <a:spcPct val="20000"/>
              </a:spcBef>
              <a:buFont typeface="+mj-lt"/>
              <a:buAutoNum type="alphaLcParenR"/>
            </a:pPr>
            <a:r>
              <a:rPr lang="en-US" sz="2200" dirty="0" smtClean="0">
                <a:latin typeface="+mj-lt"/>
              </a:rPr>
              <a:t>Targeted deliverables:</a:t>
            </a:r>
            <a:endParaRPr lang="en-US" sz="2200" dirty="0">
              <a:latin typeface="+mj-lt"/>
            </a:endParaRPr>
          </a:p>
          <a:p>
            <a:pPr marL="1314450" lvl="2" indent="-457200">
              <a:spcBef>
                <a:spcPct val="20000"/>
              </a:spcBef>
              <a:buFont typeface="Arial" panose="020B0604020202020204" pitchFamily="34" charset="0"/>
              <a:buChar char="•"/>
            </a:pPr>
            <a:r>
              <a:rPr lang="en-US" sz="2200" dirty="0">
                <a:latin typeface="+mj-lt"/>
              </a:rPr>
              <a:t>Identity 101 (basic identity concepts</a:t>
            </a:r>
            <a:r>
              <a:rPr lang="en-US" sz="2200" dirty="0" smtClean="0">
                <a:latin typeface="+mj-lt"/>
              </a:rPr>
              <a:t>)</a:t>
            </a:r>
            <a:endParaRPr lang="en-US" sz="2200" dirty="0">
              <a:latin typeface="+mj-lt"/>
            </a:endParaRPr>
          </a:p>
          <a:p>
            <a:pPr marL="1314450" lvl="2" indent="-457200">
              <a:spcBef>
                <a:spcPct val="20000"/>
              </a:spcBef>
              <a:buFont typeface="Arial" panose="020B0604020202020204" pitchFamily="34" charset="0"/>
              <a:buChar char="•"/>
            </a:pPr>
            <a:r>
              <a:rPr lang="en-US" sz="2200" dirty="0">
                <a:latin typeface="+mj-lt"/>
              </a:rPr>
              <a:t>Canada’s Identity </a:t>
            </a:r>
            <a:r>
              <a:rPr lang="en-US" sz="2200" dirty="0" smtClean="0">
                <a:latin typeface="+mj-lt"/>
              </a:rPr>
              <a:t>Story</a:t>
            </a:r>
            <a:endParaRPr lang="en-US" sz="2200" dirty="0">
              <a:latin typeface="+mj-lt"/>
            </a:endParaRPr>
          </a:p>
          <a:p>
            <a:pPr marL="1314450" lvl="2" indent="-457200">
              <a:spcBef>
                <a:spcPct val="20000"/>
              </a:spcBef>
              <a:buFont typeface="Arial" panose="020B0604020202020204" pitchFamily="34" charset="0"/>
              <a:buChar char="•"/>
            </a:pPr>
            <a:r>
              <a:rPr lang="en-US" sz="2200" dirty="0">
                <a:latin typeface="+mj-lt"/>
              </a:rPr>
              <a:t>Impacts of different approaches to </a:t>
            </a:r>
            <a:r>
              <a:rPr lang="en-US" sz="2200" dirty="0" smtClean="0">
                <a:latin typeface="+mj-lt"/>
              </a:rPr>
              <a:t>identity management</a:t>
            </a:r>
          </a:p>
          <a:p>
            <a:pPr marL="1314450" lvl="2" indent="-457200">
              <a:spcBef>
                <a:spcPct val="20000"/>
              </a:spcBef>
              <a:buFont typeface="Arial" panose="020B0604020202020204" pitchFamily="34" charset="0"/>
              <a:buChar char="•"/>
            </a:pPr>
            <a:r>
              <a:rPr lang="en-US" sz="2200" dirty="0" smtClean="0">
                <a:latin typeface="+mj-lt"/>
              </a:rPr>
              <a:t>Maintained “Advancing Identity Management Roadmap”</a:t>
            </a:r>
          </a:p>
          <a:p>
            <a:pPr marL="1314450" lvl="2" indent="-457200">
              <a:spcBef>
                <a:spcPct val="20000"/>
              </a:spcBef>
              <a:buFont typeface="Arial" panose="020B0604020202020204" pitchFamily="34" charset="0"/>
              <a:buChar char="•"/>
            </a:pPr>
            <a:r>
              <a:rPr lang="en-US" sz="2200" dirty="0" smtClean="0">
                <a:latin typeface="+mj-lt"/>
              </a:rPr>
              <a:t>Artifact sharing platform</a:t>
            </a:r>
          </a:p>
          <a:p>
            <a:pPr marL="1314450" lvl="2" indent="-457200">
              <a:spcBef>
                <a:spcPct val="20000"/>
              </a:spcBef>
              <a:buFont typeface="Arial" panose="020B0604020202020204" pitchFamily="34" charset="0"/>
              <a:buChar char="•"/>
            </a:pPr>
            <a:r>
              <a:rPr lang="en-US" sz="2200" i="1" dirty="0" smtClean="0">
                <a:latin typeface="+mj-lt"/>
              </a:rPr>
              <a:t>What have we missed?</a:t>
            </a:r>
            <a:endParaRPr lang="en-US" sz="2200" i="1" dirty="0">
              <a:latin typeface="+mj-lt"/>
            </a:endParaRPr>
          </a:p>
          <a:p>
            <a:pPr marL="857250" lvl="1" indent="-457200">
              <a:spcBef>
                <a:spcPct val="20000"/>
              </a:spcBef>
              <a:buFont typeface="+mj-lt"/>
              <a:buAutoNum type="alphaLcParenR"/>
            </a:pPr>
            <a:r>
              <a:rPr lang="en-US" sz="2200" dirty="0" smtClean="0">
                <a:latin typeface="+mj-lt"/>
              </a:rPr>
              <a:t>Who </a:t>
            </a:r>
            <a:r>
              <a:rPr lang="en-US" sz="2200" dirty="0">
                <a:latin typeface="+mj-lt"/>
              </a:rPr>
              <a:t>will champion?</a:t>
            </a:r>
            <a:endParaRPr lang="en-CA" sz="2200" dirty="0">
              <a:latin typeface="+mj-lt"/>
            </a:endParaRPr>
          </a:p>
          <a:p>
            <a:pPr marL="857250" lvl="1" indent="-457200">
              <a:spcBef>
                <a:spcPct val="20000"/>
              </a:spcBef>
              <a:buFont typeface="+mj-lt"/>
              <a:buAutoNum type="alphaLcParenR"/>
            </a:pPr>
            <a:r>
              <a:rPr lang="en-US" sz="2200" dirty="0" smtClean="0">
                <a:latin typeface="+mj-lt"/>
              </a:rPr>
              <a:t>Within what </a:t>
            </a:r>
            <a:r>
              <a:rPr lang="en-US" sz="2200" dirty="0">
                <a:latin typeface="+mj-lt"/>
              </a:rPr>
              <a:t>timeline do you expect it to be delivered? </a:t>
            </a:r>
          </a:p>
        </p:txBody>
      </p:sp>
      <p:sp>
        <p:nvSpPr>
          <p:cNvPr id="6" name="Title 1"/>
          <p:cNvSpPr>
            <a:spLocks noGrp="1"/>
          </p:cNvSpPr>
          <p:nvPr>
            <p:ph type="title"/>
          </p:nvPr>
        </p:nvSpPr>
        <p:spPr>
          <a:xfrm>
            <a:off x="1384780" y="-199835"/>
            <a:ext cx="8567730" cy="1528549"/>
          </a:xfrm>
        </p:spPr>
        <p:txBody>
          <a:bodyPr vert="horz" lIns="91440" tIns="45720" rIns="91440" bIns="45720" rtlCol="0" anchor="b">
            <a:noAutofit/>
          </a:bodyPr>
          <a:lstStyle/>
          <a:p>
            <a:pPr algn="l" eaLnBrk="0" fontAlgn="base" hangingPunct="0">
              <a:lnSpc>
                <a:spcPct val="100000"/>
              </a:lnSpc>
              <a:spcAft>
                <a:spcPct val="0"/>
              </a:spcAft>
            </a:pPr>
            <a:r>
              <a:rPr lang="en-CA" sz="4000" dirty="0" smtClean="0">
                <a:solidFill>
                  <a:srgbClr val="F79727"/>
                </a:solidFill>
                <a:effectLst/>
                <a:latin typeface="Palatino Linotype" panose="02040502050505030304" pitchFamily="18" charset="0"/>
                <a:ea typeface="+mn-ea"/>
                <a:cs typeface="+mn-cs"/>
              </a:rPr>
              <a:t>Communication &amp; Collaboration</a:t>
            </a:r>
            <a:endParaRPr lang="en-CA" sz="4000" dirty="0">
              <a:solidFill>
                <a:srgbClr val="F79727"/>
              </a:solidFill>
              <a:effectLst/>
              <a:latin typeface="Palatino Linotype" panose="02040502050505030304" pitchFamily="18" charset="0"/>
              <a:ea typeface="+mn-ea"/>
              <a:cs typeface="+mn-cs"/>
            </a:endParaRPr>
          </a:p>
        </p:txBody>
      </p:sp>
      <p:pic>
        <p:nvPicPr>
          <p:cNvPr id="9" name="Picture 2" descr="C:\Users\kannau\AppData\Local\Microsoft\Windows\Temporary Internet Files\Content.Outlook\6YC6KO9L\Communication_Graphic.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739" y="279382"/>
            <a:ext cx="1339909" cy="13399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667953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599259" y="908720"/>
            <a:ext cx="7524328" cy="613568"/>
          </a:xfrm>
        </p:spPr>
        <p:txBody>
          <a:bodyPr vert="horz" lIns="91440" tIns="45720" rIns="91440" bIns="45720" rtlCol="0" anchor="b">
            <a:noAutofit/>
          </a:bodyPr>
          <a:lstStyle/>
          <a:p>
            <a:pPr algn="l"/>
            <a:r>
              <a:rPr lang="en-CA" sz="4800" dirty="0" smtClean="0">
                <a:solidFill>
                  <a:srgbClr val="00AEDA"/>
                </a:solidFill>
                <a:effectLst/>
                <a:ea typeface="+mn-ea"/>
                <a:cs typeface="+mn-cs"/>
              </a:rPr>
              <a:t>IMSC </a:t>
            </a:r>
            <a:endParaRPr lang="en-CA" sz="4800" dirty="0">
              <a:solidFill>
                <a:srgbClr val="00AEDA"/>
              </a:solidFill>
              <a:effectLst/>
              <a:ea typeface="+mn-ea"/>
              <a:cs typeface="+mn-cs"/>
            </a:endParaRPr>
          </a:p>
        </p:txBody>
      </p:sp>
      <p:pic>
        <p:nvPicPr>
          <p:cNvPr id="15" name="Picture 2" descr="C:\Users\kannau\AppData\Local\Microsoft\Windows\Temporary Internet Files\Content.Outlook\6YC6KO9L\PCTF_Graphic.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311" y="367783"/>
            <a:ext cx="1310384" cy="1310384"/>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p:cNvSpPr/>
          <p:nvPr/>
        </p:nvSpPr>
        <p:spPr>
          <a:xfrm>
            <a:off x="3275856" y="3284984"/>
            <a:ext cx="2372765" cy="461665"/>
          </a:xfrm>
          <a:prstGeom prst="rect">
            <a:avLst/>
          </a:prstGeom>
        </p:spPr>
        <p:txBody>
          <a:bodyPr wrap="none">
            <a:spAutoFit/>
          </a:bodyPr>
          <a:lstStyle/>
          <a:p>
            <a:r>
              <a:rPr lang="en-CA" sz="2400" i="1" dirty="0" smtClean="0">
                <a:solidFill>
                  <a:srgbClr val="00AEDA"/>
                </a:solidFill>
                <a:latin typeface="+mj-lt"/>
              </a:rPr>
              <a:t>Status Update </a:t>
            </a:r>
            <a:endParaRPr lang="en-CA" sz="2400" i="1" dirty="0">
              <a:solidFill>
                <a:srgbClr val="00AEDA"/>
              </a:solidFill>
              <a:latin typeface="+mj-lt"/>
            </a:endParaRPr>
          </a:p>
        </p:txBody>
      </p:sp>
    </p:spTree>
    <p:extLst>
      <p:ext uri="{BB962C8B-B14F-4D97-AF65-F5344CB8AC3E}">
        <p14:creationId xmlns:p14="http://schemas.microsoft.com/office/powerpoint/2010/main" val="279507545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35068" y="753648"/>
            <a:ext cx="7524328" cy="613568"/>
          </a:xfrm>
        </p:spPr>
        <p:txBody>
          <a:bodyPr vert="horz" lIns="91440" tIns="45720" rIns="91440" bIns="45720" rtlCol="0" anchor="b">
            <a:noAutofit/>
          </a:bodyPr>
          <a:lstStyle/>
          <a:p>
            <a:pPr algn="l"/>
            <a:r>
              <a:rPr lang="en-CA" sz="4000" dirty="0">
                <a:solidFill>
                  <a:srgbClr val="00AEDA"/>
                </a:solidFill>
                <a:effectLst/>
                <a:ea typeface="+mn-ea"/>
                <a:cs typeface="+mn-cs"/>
              </a:rPr>
              <a:t>Pan-Canadian Trust Framework</a:t>
            </a:r>
          </a:p>
        </p:txBody>
      </p:sp>
      <p:pic>
        <p:nvPicPr>
          <p:cNvPr id="15" name="Picture 2" descr="C:\Users\kannau\AppData\Local\Microsoft\Windows\Temporary Internet Files\Content.Outlook\6YC6KO9L\PCTF_Graphic.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311" y="367783"/>
            <a:ext cx="1310384" cy="1310384"/>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p:cNvSpPr/>
          <p:nvPr/>
        </p:nvSpPr>
        <p:spPr>
          <a:xfrm>
            <a:off x="1541470" y="1367216"/>
            <a:ext cx="4621778" cy="461665"/>
          </a:xfrm>
          <a:prstGeom prst="rect">
            <a:avLst/>
          </a:prstGeom>
        </p:spPr>
        <p:txBody>
          <a:bodyPr wrap="none">
            <a:spAutoFit/>
          </a:bodyPr>
          <a:lstStyle/>
          <a:p>
            <a:r>
              <a:rPr lang="en-CA" sz="2400" dirty="0">
                <a:solidFill>
                  <a:srgbClr val="00AEDA"/>
                </a:solidFill>
                <a:latin typeface="+mj-lt"/>
              </a:rPr>
              <a:t>Overall Status and Next Steps </a:t>
            </a:r>
          </a:p>
        </p:txBody>
      </p:sp>
      <p:sp>
        <p:nvSpPr>
          <p:cNvPr id="21" name="Content Placeholder 2"/>
          <p:cNvSpPr>
            <a:spLocks noGrp="1"/>
          </p:cNvSpPr>
          <p:nvPr/>
        </p:nvSpPr>
        <p:spPr>
          <a:xfrm>
            <a:off x="251520" y="2564904"/>
            <a:ext cx="8712968" cy="3903239"/>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pPr marL="0" lvl="1" indent="0">
              <a:lnSpc>
                <a:spcPct val="90000"/>
              </a:lnSpc>
              <a:buNone/>
              <a:defRPr/>
            </a:pPr>
            <a:r>
              <a:rPr lang="en-US" sz="2000" b="1" dirty="0">
                <a:solidFill>
                  <a:schemeClr val="tx1"/>
                </a:solidFill>
              </a:rPr>
              <a:t>IMSC Update</a:t>
            </a:r>
          </a:p>
          <a:p>
            <a:pPr marL="685800" lvl="2">
              <a:lnSpc>
                <a:spcPct val="90000"/>
              </a:lnSpc>
              <a:defRPr/>
            </a:pPr>
            <a:r>
              <a:rPr lang="en-US" sz="2000" dirty="0">
                <a:solidFill>
                  <a:schemeClr val="tx1"/>
                </a:solidFill>
              </a:rPr>
              <a:t>New IMSC Co-Chair – Marc Brouillard, Government of Canada</a:t>
            </a:r>
          </a:p>
          <a:p>
            <a:pPr marL="685800" lvl="2">
              <a:lnSpc>
                <a:spcPct val="90000"/>
              </a:lnSpc>
              <a:defRPr/>
            </a:pPr>
            <a:r>
              <a:rPr lang="en-US" sz="2000" dirty="0">
                <a:solidFill>
                  <a:schemeClr val="tx1"/>
                </a:solidFill>
              </a:rPr>
              <a:t>Existing IMSC Co-Chair – Rob Devries, Government of Ontario</a:t>
            </a:r>
          </a:p>
          <a:p>
            <a:pPr marL="685800" lvl="2">
              <a:lnSpc>
                <a:spcPct val="90000"/>
              </a:lnSpc>
              <a:defRPr/>
            </a:pPr>
            <a:r>
              <a:rPr lang="en-US" sz="2000" dirty="0">
                <a:solidFill>
                  <a:schemeClr val="tx1"/>
                </a:solidFill>
              </a:rPr>
              <a:t>IMSC In-person meeting tentatively planned for spring 2018</a:t>
            </a:r>
            <a:endParaRPr lang="en-US" sz="2000" b="1" dirty="0">
              <a:solidFill>
                <a:schemeClr val="tx1"/>
              </a:solidFill>
            </a:endParaRPr>
          </a:p>
          <a:p>
            <a:pPr marL="285750" lvl="1">
              <a:lnSpc>
                <a:spcPct val="90000"/>
              </a:lnSpc>
              <a:defRPr/>
            </a:pPr>
            <a:endParaRPr lang="en-US" sz="2000" dirty="0">
              <a:solidFill>
                <a:schemeClr val="tx1"/>
              </a:solidFill>
            </a:endParaRPr>
          </a:p>
          <a:p>
            <a:pPr marL="0" lvl="1" indent="0">
              <a:lnSpc>
                <a:spcPct val="90000"/>
              </a:lnSpc>
              <a:buNone/>
              <a:defRPr/>
            </a:pPr>
            <a:r>
              <a:rPr lang="en-US" sz="2000" b="1" dirty="0">
                <a:solidFill>
                  <a:schemeClr val="tx1"/>
                </a:solidFill>
              </a:rPr>
              <a:t>Pan-Canadian Trust Framework </a:t>
            </a:r>
            <a:r>
              <a:rPr lang="en-US" sz="2000" b="1" dirty="0" smtClean="0">
                <a:solidFill>
                  <a:schemeClr val="tx1"/>
                </a:solidFill>
              </a:rPr>
              <a:t>(PCTF) Component </a:t>
            </a:r>
            <a:r>
              <a:rPr lang="en-US" sz="2000" b="1" dirty="0">
                <a:solidFill>
                  <a:schemeClr val="tx1"/>
                </a:solidFill>
              </a:rPr>
              <a:t>Update</a:t>
            </a:r>
          </a:p>
          <a:p>
            <a:pPr marL="685800" lvl="2">
              <a:lnSpc>
                <a:spcPct val="90000"/>
              </a:lnSpc>
              <a:defRPr/>
            </a:pPr>
            <a:r>
              <a:rPr lang="en-US" sz="2000" dirty="0">
                <a:solidFill>
                  <a:schemeClr val="tx1"/>
                </a:solidFill>
              </a:rPr>
              <a:t>IMSC and DIACC continue to work on PCTF components: Verified Person, Verified Login and Verified Organization</a:t>
            </a:r>
          </a:p>
          <a:p>
            <a:pPr marL="685800" lvl="2">
              <a:lnSpc>
                <a:spcPct val="90000"/>
              </a:lnSpc>
              <a:defRPr/>
            </a:pPr>
            <a:r>
              <a:rPr lang="en-US" sz="2000" dirty="0">
                <a:solidFill>
                  <a:schemeClr val="tx1"/>
                </a:solidFill>
              </a:rPr>
              <a:t>Alpha testing guide for Verified Person is complete </a:t>
            </a:r>
          </a:p>
          <a:p>
            <a:pPr marL="685800" lvl="2">
              <a:lnSpc>
                <a:spcPct val="90000"/>
              </a:lnSpc>
              <a:defRPr/>
            </a:pPr>
            <a:r>
              <a:rPr lang="en-US" sz="2000" dirty="0">
                <a:solidFill>
                  <a:schemeClr val="tx1"/>
                </a:solidFill>
              </a:rPr>
              <a:t>Initial testing with ESDC-My Alberta Digital ID Pilot</a:t>
            </a:r>
          </a:p>
          <a:p>
            <a:pPr marL="685800" lvl="2">
              <a:lnSpc>
                <a:spcPct val="90000"/>
              </a:lnSpc>
              <a:defRPr/>
            </a:pPr>
            <a:r>
              <a:rPr lang="en-US" sz="2000" dirty="0">
                <a:solidFill>
                  <a:schemeClr val="tx1"/>
                </a:solidFill>
              </a:rPr>
              <a:t>Intention to have other jurisdictions carry out Alpha testing </a:t>
            </a:r>
          </a:p>
        </p:txBody>
      </p:sp>
    </p:spTree>
    <p:extLst>
      <p:ext uri="{BB962C8B-B14F-4D97-AF65-F5344CB8AC3E}">
        <p14:creationId xmlns:p14="http://schemas.microsoft.com/office/powerpoint/2010/main" val="139074336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5" name="Picture 2" descr="C:\Users\kannau\AppData\Local\Microsoft\Windows\Temporary Internet Files\Content.Outlook\6YC6KO9L\PCTF_Graphic.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311" y="367783"/>
            <a:ext cx="1310384" cy="1310384"/>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p:cNvSpPr/>
          <p:nvPr/>
        </p:nvSpPr>
        <p:spPr>
          <a:xfrm>
            <a:off x="1541470" y="1367216"/>
            <a:ext cx="5838458" cy="461665"/>
          </a:xfrm>
          <a:prstGeom prst="rect">
            <a:avLst/>
          </a:prstGeom>
        </p:spPr>
        <p:txBody>
          <a:bodyPr wrap="none">
            <a:spAutoFit/>
          </a:bodyPr>
          <a:lstStyle/>
          <a:p>
            <a:r>
              <a:rPr lang="en-CA" sz="2400" dirty="0">
                <a:solidFill>
                  <a:srgbClr val="00AEDA"/>
                </a:solidFill>
                <a:latin typeface="+mj-lt"/>
              </a:rPr>
              <a:t>“Alpha Testing” Conformance Criteria</a:t>
            </a:r>
          </a:p>
        </p:txBody>
      </p:sp>
      <p:sp>
        <p:nvSpPr>
          <p:cNvPr id="6" name="Content Placeholder 2"/>
          <p:cNvSpPr>
            <a:spLocks noGrp="1"/>
          </p:cNvSpPr>
          <p:nvPr/>
        </p:nvSpPr>
        <p:spPr>
          <a:xfrm>
            <a:off x="472682" y="2348880"/>
            <a:ext cx="8038713" cy="432048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pPr>
              <a:defRPr/>
            </a:pPr>
            <a:r>
              <a:rPr lang="en-CA" sz="1800" b="1" dirty="0">
                <a:solidFill>
                  <a:schemeClr val="tx1"/>
                </a:solidFill>
              </a:rPr>
              <a:t>Verified Person “Alpha Testing” (Winter 2018 – Spring 2018)</a:t>
            </a:r>
          </a:p>
          <a:p>
            <a:pPr>
              <a:defRPr/>
            </a:pPr>
            <a:endParaRPr lang="en-CA" sz="1800" b="1" dirty="0">
              <a:solidFill>
                <a:schemeClr val="tx1"/>
              </a:solidFill>
            </a:endParaRPr>
          </a:p>
          <a:p>
            <a:pPr>
              <a:defRPr/>
            </a:pPr>
            <a:r>
              <a:rPr lang="en-CA" sz="1800" b="1" dirty="0">
                <a:solidFill>
                  <a:schemeClr val="tx1"/>
                </a:solidFill>
              </a:rPr>
              <a:t>Verified Organization “Alpha Testing” (Winter 2018 – Spring 2018)</a:t>
            </a:r>
          </a:p>
          <a:p>
            <a:pPr>
              <a:defRPr/>
            </a:pPr>
            <a:endParaRPr lang="en-CA" altLang="en-US" sz="1800" b="1" dirty="0">
              <a:solidFill>
                <a:schemeClr val="tx1"/>
              </a:solidFill>
              <a:ea typeface="MS PGothic" pitchFamily="34" charset="-128"/>
            </a:endParaRPr>
          </a:p>
          <a:p>
            <a:pPr>
              <a:defRPr/>
            </a:pPr>
            <a:r>
              <a:rPr lang="en-CA" altLang="en-US" sz="1800" b="1" dirty="0">
                <a:solidFill>
                  <a:schemeClr val="tx1"/>
                </a:solidFill>
                <a:ea typeface="MS PGothic" pitchFamily="34" charset="-128"/>
              </a:rPr>
              <a:t>What does this mean for Business Owners / Program Delivery Managers?</a:t>
            </a:r>
          </a:p>
          <a:p>
            <a:pPr lvl="1">
              <a:defRPr/>
            </a:pPr>
            <a:r>
              <a:rPr lang="en-CA" altLang="en-US" sz="1800" dirty="0">
                <a:solidFill>
                  <a:schemeClr val="tx1"/>
                </a:solidFill>
                <a:ea typeface="MS PGothic" pitchFamily="34" charset="-128"/>
              </a:rPr>
              <a:t>Opportunity to </a:t>
            </a:r>
            <a:r>
              <a:rPr lang="en-CA" altLang="en-US" sz="1800" b="1" dirty="0">
                <a:solidFill>
                  <a:schemeClr val="tx1"/>
                </a:solidFill>
                <a:ea typeface="MS PGothic" pitchFamily="34" charset="-128"/>
              </a:rPr>
              <a:t>provide concrete feedback</a:t>
            </a:r>
          </a:p>
          <a:p>
            <a:pPr lvl="1">
              <a:defRPr/>
            </a:pPr>
            <a:r>
              <a:rPr lang="en-CA" altLang="en-US" sz="1800" dirty="0">
                <a:solidFill>
                  <a:schemeClr val="tx1"/>
                </a:solidFill>
                <a:ea typeface="MS PGothic" pitchFamily="34" charset="-128"/>
              </a:rPr>
              <a:t>Develop a </a:t>
            </a:r>
            <a:r>
              <a:rPr lang="en-CA" altLang="en-US" sz="1800" b="1" dirty="0">
                <a:solidFill>
                  <a:schemeClr val="tx1"/>
                </a:solidFill>
                <a:ea typeface="MS PGothic" pitchFamily="34" charset="-128"/>
              </a:rPr>
              <a:t>common understanding </a:t>
            </a:r>
            <a:r>
              <a:rPr lang="en-CA" altLang="en-US" sz="1800" dirty="0">
                <a:solidFill>
                  <a:schemeClr val="tx1"/>
                </a:solidFill>
                <a:ea typeface="MS PGothic" pitchFamily="34" charset="-128"/>
              </a:rPr>
              <a:t>of similar processes carried out in different places</a:t>
            </a:r>
          </a:p>
          <a:p>
            <a:pPr lvl="1">
              <a:defRPr/>
            </a:pPr>
            <a:r>
              <a:rPr lang="en-CA" altLang="en-US" sz="1800" dirty="0">
                <a:solidFill>
                  <a:schemeClr val="tx1"/>
                </a:solidFill>
                <a:ea typeface="MS PGothic" pitchFamily="34" charset="-128"/>
              </a:rPr>
              <a:t>Inform the development and </a:t>
            </a:r>
            <a:r>
              <a:rPr lang="en-CA" altLang="en-US" sz="1800" b="1" dirty="0">
                <a:solidFill>
                  <a:schemeClr val="tx1"/>
                </a:solidFill>
                <a:ea typeface="MS PGothic" pitchFamily="34" charset="-128"/>
              </a:rPr>
              <a:t>practical application of the trust framework </a:t>
            </a:r>
            <a:r>
              <a:rPr lang="en-CA" altLang="en-US" sz="1800" dirty="0">
                <a:solidFill>
                  <a:schemeClr val="tx1"/>
                </a:solidFill>
                <a:ea typeface="MS PGothic" pitchFamily="34" charset="-128"/>
              </a:rPr>
              <a:t>(pilots)</a:t>
            </a:r>
          </a:p>
          <a:p>
            <a:pPr lvl="1">
              <a:defRPr/>
            </a:pPr>
            <a:r>
              <a:rPr lang="en-CA" altLang="en-US" sz="1800" dirty="0">
                <a:solidFill>
                  <a:schemeClr val="tx1"/>
                </a:solidFill>
                <a:ea typeface="MS PGothic" pitchFamily="34" charset="-128"/>
              </a:rPr>
              <a:t>Use as </a:t>
            </a:r>
            <a:r>
              <a:rPr lang="en-CA" altLang="en-US" sz="1800" b="1" dirty="0">
                <a:solidFill>
                  <a:schemeClr val="tx1"/>
                </a:solidFill>
                <a:ea typeface="MS PGothic" pitchFamily="34" charset="-128"/>
              </a:rPr>
              <a:t>feedback  for service design/digital transformation </a:t>
            </a:r>
            <a:r>
              <a:rPr lang="en-CA" altLang="en-US" sz="1800" dirty="0">
                <a:solidFill>
                  <a:schemeClr val="tx1"/>
                </a:solidFill>
                <a:ea typeface="MS PGothic" pitchFamily="34" charset="-128"/>
              </a:rPr>
              <a:t>initiatives.</a:t>
            </a:r>
            <a:endParaRPr lang="en-CA" altLang="en-US" sz="1800" b="1" dirty="0">
              <a:solidFill>
                <a:schemeClr val="tx1"/>
              </a:solidFill>
              <a:ea typeface="MS PGothic" pitchFamily="34" charset="-128"/>
            </a:endParaRPr>
          </a:p>
          <a:p>
            <a:pPr>
              <a:defRPr/>
            </a:pPr>
            <a:endParaRPr lang="en-CA" sz="1800" dirty="0">
              <a:solidFill>
                <a:schemeClr val="tx1"/>
              </a:solidFill>
              <a:ea typeface="MS PGothic" pitchFamily="34" charset="-128"/>
            </a:endParaRPr>
          </a:p>
          <a:p>
            <a:pPr marL="457200" lvl="1" indent="0">
              <a:buNone/>
              <a:defRPr/>
            </a:pPr>
            <a:endParaRPr lang="en-CA" sz="1800" dirty="0">
              <a:solidFill>
                <a:schemeClr val="tx1"/>
              </a:solidFill>
            </a:endParaRPr>
          </a:p>
        </p:txBody>
      </p:sp>
      <p:sp>
        <p:nvSpPr>
          <p:cNvPr id="7" name="Title 1"/>
          <p:cNvSpPr txBox="1">
            <a:spLocks/>
          </p:cNvSpPr>
          <p:nvPr/>
        </p:nvSpPr>
        <p:spPr>
          <a:xfrm>
            <a:off x="1535068" y="753648"/>
            <a:ext cx="7524328" cy="613568"/>
          </a:xfrm>
          <a:prstGeom prst="rect">
            <a:avLst/>
          </a:prstGeom>
        </p:spPr>
        <p:txBody>
          <a:bodyPr vert="horz" lIns="91440" tIns="45720" rIns="91440" bIns="45720" rtlCol="0" anchor="b">
            <a:noAutofit/>
          </a:bodyPr>
          <a:lstStyle>
            <a:lvl1pPr algn="ctr" defTabSz="914400" rtl="0" eaLnBrk="1" latinLnBrk="0" hangingPunct="1">
              <a:lnSpc>
                <a:spcPts val="5800"/>
              </a:lnSpc>
              <a:spcBef>
                <a:spcPct val="0"/>
              </a:spcBef>
              <a:buNone/>
              <a:defRPr sz="5400" kern="1200">
                <a:solidFill>
                  <a:schemeClr val="tx2"/>
                </a:solidFill>
                <a:effectLst>
                  <a:outerShdw blurRad="63500" dist="38100" dir="5400000" algn="t" rotWithShape="0">
                    <a:prstClr val="black">
                      <a:alpha val="25000"/>
                    </a:prstClr>
                  </a:outerShdw>
                </a:effectLst>
                <a:latin typeface="+mn-lt"/>
                <a:ea typeface="+mj-ea"/>
                <a:cs typeface="+mj-cs"/>
              </a:defRPr>
            </a:lvl1pPr>
          </a:lstStyle>
          <a:p>
            <a:pPr algn="l"/>
            <a:r>
              <a:rPr lang="en-CA" sz="4000" dirty="0" smtClean="0">
                <a:solidFill>
                  <a:srgbClr val="00AEDA"/>
                </a:solidFill>
                <a:effectLst/>
                <a:ea typeface="+mn-ea"/>
                <a:cs typeface="+mn-cs"/>
              </a:rPr>
              <a:t>Pan-Canadian Trust Framework</a:t>
            </a:r>
            <a:endParaRPr lang="en-CA" sz="4000" dirty="0">
              <a:solidFill>
                <a:srgbClr val="00AEDA"/>
              </a:solidFill>
              <a:effectLst/>
              <a:ea typeface="+mn-ea"/>
              <a:cs typeface="+mn-cs"/>
            </a:endParaRPr>
          </a:p>
        </p:txBody>
      </p:sp>
    </p:spTree>
    <p:extLst>
      <p:ext uri="{BB962C8B-B14F-4D97-AF65-F5344CB8AC3E}">
        <p14:creationId xmlns:p14="http://schemas.microsoft.com/office/powerpoint/2010/main" val="329959121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5" name="Picture 2" descr="C:\Users\kannau\AppData\Local\Microsoft\Windows\Temporary Internet Files\Content.Outlook\6YC6KO9L\PCTF_Graphic.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311" y="367783"/>
            <a:ext cx="1310384" cy="1310384"/>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p:cNvSpPr/>
          <p:nvPr/>
        </p:nvSpPr>
        <p:spPr>
          <a:xfrm>
            <a:off x="1541470" y="1367216"/>
            <a:ext cx="2981907" cy="461665"/>
          </a:xfrm>
          <a:prstGeom prst="rect">
            <a:avLst/>
          </a:prstGeom>
        </p:spPr>
        <p:txBody>
          <a:bodyPr wrap="none">
            <a:spAutoFit/>
          </a:bodyPr>
          <a:lstStyle/>
          <a:p>
            <a:r>
              <a:rPr lang="en-CA" sz="2400" dirty="0" smtClean="0">
                <a:solidFill>
                  <a:srgbClr val="00AEDA"/>
                </a:solidFill>
                <a:latin typeface="+mj-lt"/>
              </a:rPr>
              <a:t>Component Status</a:t>
            </a:r>
            <a:endParaRPr lang="en-CA" sz="2400" dirty="0">
              <a:latin typeface="+mj-lt"/>
            </a:endParaRPr>
          </a:p>
        </p:txBody>
      </p:sp>
      <p:grpSp>
        <p:nvGrpSpPr>
          <p:cNvPr id="16" name="Group 15"/>
          <p:cNvGrpSpPr/>
          <p:nvPr/>
        </p:nvGrpSpPr>
        <p:grpSpPr>
          <a:xfrm>
            <a:off x="438247" y="1828881"/>
            <a:ext cx="8742266" cy="4713893"/>
            <a:chOff x="330743" y="1585401"/>
            <a:chExt cx="8742266" cy="4713893"/>
          </a:xfrm>
        </p:grpSpPr>
        <p:pic>
          <p:nvPicPr>
            <p:cNvPr id="17" name="Picture 2" descr="https://lh3.googleusercontent.com/a7UXELBvdteADkCdbPNjjzOu1r6R6A9Z9N37Wpd6d6mp6TAv0Hp8gHn_PlOXCLQ_g9ywXiranHMUpAABVnAUQOcImyMzJjcaXKxJxU7yuI2TUjT_KROOO6m0dPizECgneHvJpNn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0743" y="1585401"/>
              <a:ext cx="6650568" cy="47138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grpSp>
          <p:nvGrpSpPr>
            <p:cNvPr id="18" name="Group 17"/>
            <p:cNvGrpSpPr/>
            <p:nvPr/>
          </p:nvGrpSpPr>
          <p:grpSpPr>
            <a:xfrm>
              <a:off x="621800" y="2491110"/>
              <a:ext cx="8451209" cy="3731384"/>
              <a:chOff x="621800" y="2491110"/>
              <a:chExt cx="8451209" cy="3731384"/>
            </a:xfrm>
          </p:grpSpPr>
          <p:grpSp>
            <p:nvGrpSpPr>
              <p:cNvPr id="19" name="Group 18"/>
              <p:cNvGrpSpPr/>
              <p:nvPr/>
            </p:nvGrpSpPr>
            <p:grpSpPr>
              <a:xfrm>
                <a:off x="7020272" y="3591004"/>
                <a:ext cx="2052737" cy="2631490"/>
                <a:chOff x="2930" y="3791886"/>
                <a:chExt cx="1979424" cy="2631490"/>
              </a:xfrm>
            </p:grpSpPr>
            <p:sp>
              <p:nvSpPr>
                <p:cNvPr id="30" name="TextBox 29"/>
                <p:cNvSpPr txBox="1"/>
                <p:nvPr/>
              </p:nvSpPr>
              <p:spPr>
                <a:xfrm>
                  <a:off x="454756" y="3791886"/>
                  <a:ext cx="1527598" cy="2631490"/>
                </a:xfrm>
                <a:prstGeom prst="rect">
                  <a:avLst/>
                </a:prstGeom>
                <a:noFill/>
              </p:spPr>
              <p:txBody>
                <a:bodyPr wrap="square" rtlCol="0">
                  <a:spAutoFit/>
                </a:bodyPr>
                <a:lstStyle/>
                <a:p>
                  <a:endParaRPr lang="en-US" b="1" dirty="0">
                    <a:latin typeface="+mj-lt"/>
                  </a:endParaRPr>
                </a:p>
                <a:p>
                  <a:r>
                    <a:rPr lang="en-US" dirty="0">
                      <a:latin typeface="+mj-lt"/>
                    </a:rPr>
                    <a:t>Complete </a:t>
                  </a:r>
                </a:p>
                <a:p>
                  <a:endParaRPr lang="en-US" sz="1000" dirty="0">
                    <a:latin typeface="+mj-lt"/>
                  </a:endParaRPr>
                </a:p>
                <a:p>
                  <a:r>
                    <a:rPr lang="en-US" dirty="0">
                      <a:latin typeface="+mj-lt"/>
                    </a:rPr>
                    <a:t>First Draft </a:t>
                  </a:r>
                </a:p>
                <a:p>
                  <a:endParaRPr lang="en-US" sz="1100" dirty="0">
                    <a:latin typeface="+mj-lt"/>
                  </a:endParaRPr>
                </a:p>
                <a:p>
                  <a:r>
                    <a:rPr lang="en-US" dirty="0">
                      <a:latin typeface="+mj-lt"/>
                    </a:rPr>
                    <a:t>In Draft – </a:t>
                  </a:r>
                  <a:r>
                    <a:rPr lang="en-US" dirty="0" err="1">
                      <a:latin typeface="+mj-lt"/>
                    </a:rPr>
                    <a:t>IMSC</a:t>
                  </a:r>
                  <a:r>
                    <a:rPr lang="en-US" dirty="0">
                      <a:latin typeface="+mj-lt"/>
                    </a:rPr>
                    <a:t> Lead</a:t>
                  </a:r>
                </a:p>
                <a:p>
                  <a:endParaRPr lang="en-US" dirty="0">
                    <a:latin typeface="+mj-lt"/>
                  </a:endParaRPr>
                </a:p>
                <a:p>
                  <a:r>
                    <a:rPr lang="en-US" dirty="0">
                      <a:latin typeface="+mj-lt"/>
                    </a:rPr>
                    <a:t>In Draft </a:t>
                  </a:r>
                  <a:r>
                    <a:rPr lang="en-US" dirty="0" smtClean="0">
                      <a:latin typeface="+mj-lt"/>
                    </a:rPr>
                    <a:t>–DIACC Lead</a:t>
                  </a:r>
                  <a:endParaRPr lang="en-US" dirty="0">
                    <a:latin typeface="+mj-lt"/>
                  </a:endParaRPr>
                </a:p>
              </p:txBody>
            </p:sp>
            <p:grpSp>
              <p:nvGrpSpPr>
                <p:cNvPr id="31" name="Group 30"/>
                <p:cNvGrpSpPr/>
                <p:nvPr/>
              </p:nvGrpSpPr>
              <p:grpSpPr>
                <a:xfrm>
                  <a:off x="2930" y="4277954"/>
                  <a:ext cx="464614" cy="936104"/>
                  <a:chOff x="1299074" y="4277954"/>
                  <a:chExt cx="464614" cy="936104"/>
                </a:xfrm>
              </p:grpSpPr>
              <p:cxnSp>
                <p:nvCxnSpPr>
                  <p:cNvPr id="32" name="Straight Connector 31"/>
                  <p:cNvCxnSpPr/>
                  <p:nvPr/>
                </p:nvCxnSpPr>
                <p:spPr>
                  <a:xfrm>
                    <a:off x="1324906" y="4277954"/>
                    <a:ext cx="438782" cy="0"/>
                  </a:xfrm>
                  <a:prstGeom prst="line">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1318634" y="4710002"/>
                    <a:ext cx="438782" cy="0"/>
                  </a:xfrm>
                  <a:prstGeom prst="line">
                    <a:avLst/>
                  </a:prstGeom>
                  <a:ln w="381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a:cxnSpLocks/>
                  </p:cNvCxnSpPr>
                  <p:nvPr/>
                </p:nvCxnSpPr>
                <p:spPr>
                  <a:xfrm>
                    <a:off x="1299074" y="5214058"/>
                    <a:ext cx="438782" cy="0"/>
                  </a:xfrm>
                  <a:prstGeom prst="line">
                    <a:avLst/>
                  </a:prstGeom>
                  <a:ln w="38100">
                    <a:solidFill>
                      <a:srgbClr val="7030A0"/>
                    </a:solidFill>
                    <a:prstDash val="sysDot"/>
                  </a:ln>
                </p:spPr>
                <p:style>
                  <a:lnRef idx="1">
                    <a:schemeClr val="accent1"/>
                  </a:lnRef>
                  <a:fillRef idx="0">
                    <a:schemeClr val="accent1"/>
                  </a:fillRef>
                  <a:effectRef idx="0">
                    <a:schemeClr val="accent1"/>
                  </a:effectRef>
                  <a:fontRef idx="minor">
                    <a:schemeClr val="tx1"/>
                  </a:fontRef>
                </p:style>
              </p:cxnSp>
            </p:grpSp>
          </p:grpSp>
          <p:sp>
            <p:nvSpPr>
              <p:cNvPr id="20" name="TextBox 19"/>
              <p:cNvSpPr txBox="1"/>
              <p:nvPr/>
            </p:nvSpPr>
            <p:spPr>
              <a:xfrm>
                <a:off x="7020272" y="3573016"/>
                <a:ext cx="1656184" cy="369332"/>
              </a:xfrm>
              <a:prstGeom prst="rect">
                <a:avLst/>
              </a:prstGeom>
              <a:noFill/>
            </p:spPr>
            <p:txBody>
              <a:bodyPr wrap="square" rtlCol="0">
                <a:spAutoFit/>
              </a:bodyPr>
              <a:lstStyle/>
              <a:p>
                <a:r>
                  <a:rPr lang="en-US" b="1" dirty="0">
                    <a:solidFill>
                      <a:prstClr val="black"/>
                    </a:solidFill>
                    <a:latin typeface="Century Gothic"/>
                  </a:rPr>
                  <a:t>Legend</a:t>
                </a:r>
                <a:endParaRPr lang="en-CA" dirty="0"/>
              </a:p>
            </p:txBody>
          </p:sp>
          <p:cxnSp>
            <p:nvCxnSpPr>
              <p:cNvPr id="21" name="Straight Connector 20">
                <a:extLst>
                  <a:ext uri="{FF2B5EF4-FFF2-40B4-BE49-F238E27FC236}">
                    <a16:creationId xmlns="" xmlns:a16="http://schemas.microsoft.com/office/drawing/2014/main" id="{E54685D4-6AE8-4DDB-99E7-10E287EDF0A8}"/>
                  </a:ext>
                </a:extLst>
              </p:cNvPr>
              <p:cNvCxnSpPr>
                <a:cxnSpLocks/>
              </p:cNvCxnSpPr>
              <p:nvPr/>
            </p:nvCxnSpPr>
            <p:spPr>
              <a:xfrm>
                <a:off x="6981311" y="5733256"/>
                <a:ext cx="549751" cy="0"/>
              </a:xfrm>
              <a:prstGeom prst="line">
                <a:avLst/>
              </a:prstGeom>
              <a:ln w="38100">
                <a:solidFill>
                  <a:srgbClr val="00B0F0"/>
                </a:solidFill>
                <a:prstDash val="sysDot"/>
              </a:ln>
            </p:spPr>
            <p:style>
              <a:lnRef idx="1">
                <a:schemeClr val="accent1"/>
              </a:lnRef>
              <a:fillRef idx="0">
                <a:schemeClr val="accent1"/>
              </a:fillRef>
              <a:effectRef idx="0">
                <a:schemeClr val="accent1"/>
              </a:effectRef>
              <a:fontRef idx="minor">
                <a:schemeClr val="tx1"/>
              </a:fontRef>
            </p:style>
          </p:cxnSp>
          <p:sp>
            <p:nvSpPr>
              <p:cNvPr id="22" name="Oval 21">
                <a:extLst>
                  <a:ext uri="{FF2B5EF4-FFF2-40B4-BE49-F238E27FC236}">
                    <a16:creationId xmlns="" xmlns:a16="http://schemas.microsoft.com/office/drawing/2014/main" id="{987362F1-E113-42A6-ADB6-A843E30F89B8}"/>
                  </a:ext>
                </a:extLst>
              </p:cNvPr>
              <p:cNvSpPr>
                <a:spLocks noChangeArrowheads="1"/>
              </p:cNvSpPr>
              <p:nvPr/>
            </p:nvSpPr>
            <p:spPr bwMode="auto">
              <a:xfrm>
                <a:off x="621800" y="2491110"/>
                <a:ext cx="1210552" cy="284474"/>
              </a:xfrm>
              <a:prstGeom prst="ellipse">
                <a:avLst/>
              </a:prstGeom>
              <a:noFill/>
              <a:ln w="31750" algn="ctr">
                <a:solidFill>
                  <a:schemeClr val="accent5"/>
                </a:solidFill>
                <a:round/>
                <a:headEnd/>
                <a:tailEnd/>
              </a:ln>
              <a:effectLst/>
              <a:extLst>
                <a:ext uri="{909E8E84-426E-40DD-AFC4-6F175D3DCCD1}">
                  <a14:hiddenFill xmlns:a14="http://schemas.microsoft.com/office/drawing/2010/main">
                    <a:solidFill>
                      <a:srgbClr val="A6A6A6"/>
                    </a:solidFill>
                  </a14:hiddenFill>
                </a:ext>
                <a:ext uri="{AF507438-7753-43E0-B8FC-AC1667EBCBE1}">
                  <a14:hiddenEffects xmlns:a14="http://schemas.microsoft.com/office/drawing/2010/main">
                    <a:effectLst>
                      <a:outerShdw dist="35921" dir="2700000" algn="ctr" rotWithShape="0">
                        <a:srgbClr val="868686"/>
                      </a:outerShdw>
                    </a:effectLst>
                  </a14:hiddenEffects>
                </a:ext>
              </a:extLst>
            </p:spPr>
            <p:txBody>
              <a:bodyPr vert="horz" wrap="square" lIns="36576" tIns="36576" rIns="36576" bIns="36576" numCol="1" anchor="t" anchorCtr="0" compatLnSpc="1">
                <a:prstTxWarp prst="textNoShape">
                  <a:avLst/>
                </a:prstTxWarp>
              </a:bodyPr>
              <a:lstStyle/>
              <a:p>
                <a:endParaRPr lang="en-CA"/>
              </a:p>
            </p:txBody>
          </p:sp>
          <p:sp>
            <p:nvSpPr>
              <p:cNvPr id="23" name="Oval 22">
                <a:extLst>
                  <a:ext uri="{FF2B5EF4-FFF2-40B4-BE49-F238E27FC236}">
                    <a16:creationId xmlns="" xmlns:a16="http://schemas.microsoft.com/office/drawing/2014/main" id="{C649E28D-0FF9-467D-A84A-F792235BA006}"/>
                  </a:ext>
                </a:extLst>
              </p:cNvPr>
              <p:cNvSpPr>
                <a:spLocks noChangeArrowheads="1"/>
              </p:cNvSpPr>
              <p:nvPr/>
            </p:nvSpPr>
            <p:spPr bwMode="auto">
              <a:xfrm>
                <a:off x="2162689" y="2525874"/>
                <a:ext cx="1193786" cy="249710"/>
              </a:xfrm>
              <a:prstGeom prst="ellipse">
                <a:avLst/>
              </a:prstGeom>
              <a:noFill/>
              <a:ln w="31750" algn="ctr">
                <a:solidFill>
                  <a:srgbClr val="7030A0"/>
                </a:solidFill>
                <a:prstDash val="sysDot"/>
                <a:round/>
                <a:headEnd/>
                <a:tailEnd/>
              </a:ln>
              <a:effectLst/>
              <a:extLst>
                <a:ext uri="{909E8E84-426E-40DD-AFC4-6F175D3DCCD1}">
                  <a14:hiddenFill xmlns:a14="http://schemas.microsoft.com/office/drawing/2010/main">
                    <a:solidFill>
                      <a:srgbClr val="A6A6A6"/>
                    </a:solidFill>
                  </a14:hiddenFill>
                </a:ext>
                <a:ext uri="{AF507438-7753-43E0-B8FC-AC1667EBCBE1}">
                  <a14:hiddenEffects xmlns:a14="http://schemas.microsoft.com/office/drawing/2010/main">
                    <a:effectLst>
                      <a:outerShdw dist="35921" dir="2700000" algn="ctr" rotWithShape="0">
                        <a:srgbClr val="868686"/>
                      </a:outerShdw>
                    </a:effectLst>
                  </a14:hiddenEffects>
                </a:ext>
              </a:extLst>
            </p:spPr>
            <p:txBody>
              <a:bodyPr vert="horz" wrap="square" lIns="36576" tIns="36576" rIns="36576" bIns="36576" numCol="1" anchor="t" anchorCtr="0" compatLnSpc="1">
                <a:prstTxWarp prst="textNoShape">
                  <a:avLst/>
                </a:prstTxWarp>
              </a:bodyPr>
              <a:lstStyle/>
              <a:p>
                <a:endParaRPr lang="en-CA"/>
              </a:p>
            </p:txBody>
          </p:sp>
          <p:sp>
            <p:nvSpPr>
              <p:cNvPr id="24" name="Oval 23">
                <a:extLst>
                  <a:ext uri="{FF2B5EF4-FFF2-40B4-BE49-F238E27FC236}">
                    <a16:creationId xmlns="" xmlns:a16="http://schemas.microsoft.com/office/drawing/2014/main" id="{8D8F5BA3-11CC-40A9-A653-66E15ECAE826}"/>
                  </a:ext>
                </a:extLst>
              </p:cNvPr>
              <p:cNvSpPr>
                <a:spLocks noChangeArrowheads="1"/>
              </p:cNvSpPr>
              <p:nvPr/>
            </p:nvSpPr>
            <p:spPr bwMode="auto">
              <a:xfrm>
                <a:off x="2183793" y="3076501"/>
                <a:ext cx="1193786" cy="249710"/>
              </a:xfrm>
              <a:prstGeom prst="ellipse">
                <a:avLst/>
              </a:prstGeom>
              <a:noFill/>
              <a:ln w="31750" algn="ctr">
                <a:solidFill>
                  <a:srgbClr val="7030A0"/>
                </a:solidFill>
                <a:prstDash val="sysDot"/>
                <a:round/>
                <a:headEnd/>
                <a:tailEnd/>
              </a:ln>
              <a:effectLst/>
              <a:extLst>
                <a:ext uri="{909E8E84-426E-40DD-AFC4-6F175D3DCCD1}">
                  <a14:hiddenFill xmlns:a14="http://schemas.microsoft.com/office/drawing/2010/main">
                    <a:solidFill>
                      <a:srgbClr val="A6A6A6"/>
                    </a:solidFill>
                  </a14:hiddenFill>
                </a:ext>
                <a:ext uri="{AF507438-7753-43E0-B8FC-AC1667EBCBE1}">
                  <a14:hiddenEffects xmlns:a14="http://schemas.microsoft.com/office/drawing/2010/main">
                    <a:effectLst>
                      <a:outerShdw dist="35921" dir="2700000" algn="ctr" rotWithShape="0">
                        <a:srgbClr val="868686"/>
                      </a:outerShdw>
                    </a:effectLst>
                  </a14:hiddenEffects>
                </a:ext>
              </a:extLst>
            </p:spPr>
            <p:txBody>
              <a:bodyPr vert="horz" wrap="square" lIns="36576" tIns="36576" rIns="36576" bIns="36576" numCol="1" anchor="t" anchorCtr="0" compatLnSpc="1">
                <a:prstTxWarp prst="textNoShape">
                  <a:avLst/>
                </a:prstTxWarp>
              </a:bodyPr>
              <a:lstStyle/>
              <a:p>
                <a:endParaRPr lang="en-CA"/>
              </a:p>
            </p:txBody>
          </p:sp>
          <p:sp>
            <p:nvSpPr>
              <p:cNvPr id="25" name="Oval 24">
                <a:extLst>
                  <a:ext uri="{FF2B5EF4-FFF2-40B4-BE49-F238E27FC236}">
                    <a16:creationId xmlns="" xmlns:a16="http://schemas.microsoft.com/office/drawing/2014/main" id="{46CC0E9D-1BEB-4734-AD24-2B69DFFC7D7E}"/>
                  </a:ext>
                </a:extLst>
              </p:cNvPr>
              <p:cNvSpPr>
                <a:spLocks noChangeArrowheads="1"/>
              </p:cNvSpPr>
              <p:nvPr/>
            </p:nvSpPr>
            <p:spPr bwMode="auto">
              <a:xfrm>
                <a:off x="2195736" y="3591004"/>
                <a:ext cx="1193786" cy="249710"/>
              </a:xfrm>
              <a:prstGeom prst="ellipse">
                <a:avLst/>
              </a:prstGeom>
              <a:noFill/>
              <a:ln w="31750" algn="ctr">
                <a:solidFill>
                  <a:srgbClr val="00B0F0"/>
                </a:solidFill>
                <a:prstDash val="sysDot"/>
                <a:round/>
                <a:headEnd/>
                <a:tailEnd/>
              </a:ln>
              <a:effectLst/>
              <a:extLst>
                <a:ext uri="{909E8E84-426E-40DD-AFC4-6F175D3DCCD1}">
                  <a14:hiddenFill xmlns:a14="http://schemas.microsoft.com/office/drawing/2010/main">
                    <a:solidFill>
                      <a:srgbClr val="A6A6A6"/>
                    </a:solidFill>
                  </a14:hiddenFill>
                </a:ext>
                <a:ext uri="{AF507438-7753-43E0-B8FC-AC1667EBCBE1}">
                  <a14:hiddenEffects xmlns:a14="http://schemas.microsoft.com/office/drawing/2010/main">
                    <a:effectLst>
                      <a:outerShdw dist="35921" dir="2700000" algn="ctr" rotWithShape="0">
                        <a:srgbClr val="868686"/>
                      </a:outerShdw>
                    </a:effectLst>
                  </a14:hiddenEffects>
                </a:ext>
              </a:extLst>
            </p:spPr>
            <p:txBody>
              <a:bodyPr vert="horz" wrap="square" lIns="36576" tIns="36576" rIns="36576" bIns="36576" numCol="1" anchor="t" anchorCtr="0" compatLnSpc="1">
                <a:prstTxWarp prst="textNoShape">
                  <a:avLst/>
                </a:prstTxWarp>
              </a:bodyPr>
              <a:lstStyle/>
              <a:p>
                <a:endParaRPr lang="en-CA" dirty="0"/>
              </a:p>
            </p:txBody>
          </p:sp>
          <p:sp>
            <p:nvSpPr>
              <p:cNvPr id="26" name="Oval 25">
                <a:extLst>
                  <a:ext uri="{FF2B5EF4-FFF2-40B4-BE49-F238E27FC236}">
                    <a16:creationId xmlns="" xmlns:a16="http://schemas.microsoft.com/office/drawing/2014/main" id="{0F7254A2-125C-46A3-A344-82117A5723BF}"/>
                  </a:ext>
                </a:extLst>
              </p:cNvPr>
              <p:cNvSpPr>
                <a:spLocks noChangeArrowheads="1"/>
              </p:cNvSpPr>
              <p:nvPr/>
            </p:nvSpPr>
            <p:spPr bwMode="auto">
              <a:xfrm>
                <a:off x="2183793" y="3887560"/>
                <a:ext cx="1193786" cy="249710"/>
              </a:xfrm>
              <a:prstGeom prst="ellipse">
                <a:avLst/>
              </a:prstGeom>
              <a:noFill/>
              <a:ln w="31750" algn="ctr">
                <a:solidFill>
                  <a:srgbClr val="00B0F0"/>
                </a:solidFill>
                <a:prstDash val="sysDot"/>
                <a:round/>
                <a:headEnd/>
                <a:tailEnd/>
              </a:ln>
              <a:effectLst/>
              <a:extLst>
                <a:ext uri="{909E8E84-426E-40DD-AFC4-6F175D3DCCD1}">
                  <a14:hiddenFill xmlns:a14="http://schemas.microsoft.com/office/drawing/2010/main">
                    <a:solidFill>
                      <a:srgbClr val="A6A6A6"/>
                    </a:solidFill>
                  </a14:hiddenFill>
                </a:ext>
                <a:ext uri="{AF507438-7753-43E0-B8FC-AC1667EBCBE1}">
                  <a14:hiddenEffects xmlns:a14="http://schemas.microsoft.com/office/drawing/2010/main">
                    <a:effectLst>
                      <a:outerShdw dist="35921" dir="2700000" algn="ctr" rotWithShape="0">
                        <a:srgbClr val="868686"/>
                      </a:outerShdw>
                    </a:effectLst>
                  </a14:hiddenEffects>
                </a:ext>
              </a:extLst>
            </p:spPr>
            <p:txBody>
              <a:bodyPr vert="horz" wrap="square" lIns="36576" tIns="36576" rIns="36576" bIns="36576" numCol="1" anchor="t" anchorCtr="0" compatLnSpc="1">
                <a:prstTxWarp prst="textNoShape">
                  <a:avLst/>
                </a:prstTxWarp>
              </a:bodyPr>
              <a:lstStyle/>
              <a:p>
                <a:endParaRPr lang="en-CA" dirty="0"/>
              </a:p>
            </p:txBody>
          </p:sp>
          <p:sp>
            <p:nvSpPr>
              <p:cNvPr id="27" name="Oval 26">
                <a:extLst>
                  <a:ext uri="{FF2B5EF4-FFF2-40B4-BE49-F238E27FC236}">
                    <a16:creationId xmlns="" xmlns:a16="http://schemas.microsoft.com/office/drawing/2014/main" id="{66A86EE0-04D1-446A-B5BB-66B512E396F2}"/>
                  </a:ext>
                </a:extLst>
              </p:cNvPr>
              <p:cNvSpPr>
                <a:spLocks noChangeArrowheads="1"/>
              </p:cNvSpPr>
              <p:nvPr/>
            </p:nvSpPr>
            <p:spPr bwMode="auto">
              <a:xfrm>
                <a:off x="2183793" y="4137270"/>
                <a:ext cx="1193786" cy="249710"/>
              </a:xfrm>
              <a:prstGeom prst="ellipse">
                <a:avLst/>
              </a:prstGeom>
              <a:noFill/>
              <a:ln w="31750" algn="ctr">
                <a:solidFill>
                  <a:srgbClr val="00B0F0"/>
                </a:solidFill>
                <a:prstDash val="sysDot"/>
                <a:round/>
                <a:headEnd/>
                <a:tailEnd/>
              </a:ln>
              <a:effectLst/>
              <a:extLst>
                <a:ext uri="{909E8E84-426E-40DD-AFC4-6F175D3DCCD1}">
                  <a14:hiddenFill xmlns:a14="http://schemas.microsoft.com/office/drawing/2010/main">
                    <a:solidFill>
                      <a:srgbClr val="A6A6A6"/>
                    </a:solidFill>
                  </a14:hiddenFill>
                </a:ext>
                <a:ext uri="{AF507438-7753-43E0-B8FC-AC1667EBCBE1}">
                  <a14:hiddenEffects xmlns:a14="http://schemas.microsoft.com/office/drawing/2010/main">
                    <a:effectLst>
                      <a:outerShdw dist="35921" dir="2700000" algn="ctr" rotWithShape="0">
                        <a:srgbClr val="868686"/>
                      </a:outerShdw>
                    </a:effectLst>
                  </a14:hiddenEffects>
                </a:ext>
              </a:extLst>
            </p:spPr>
            <p:txBody>
              <a:bodyPr vert="horz" wrap="square" lIns="36576" tIns="36576" rIns="36576" bIns="36576" numCol="1" anchor="t" anchorCtr="0" compatLnSpc="1">
                <a:prstTxWarp prst="textNoShape">
                  <a:avLst/>
                </a:prstTxWarp>
              </a:bodyPr>
              <a:lstStyle/>
              <a:p>
                <a:endParaRPr lang="en-CA"/>
              </a:p>
            </p:txBody>
          </p:sp>
          <p:sp>
            <p:nvSpPr>
              <p:cNvPr id="28" name="Oval 27">
                <a:extLst>
                  <a:ext uri="{FF2B5EF4-FFF2-40B4-BE49-F238E27FC236}">
                    <a16:creationId xmlns="" xmlns:a16="http://schemas.microsoft.com/office/drawing/2014/main" id="{3AF14FA3-A249-481D-99AA-531B6D63B40A}"/>
                  </a:ext>
                </a:extLst>
              </p:cNvPr>
              <p:cNvSpPr>
                <a:spLocks noChangeArrowheads="1"/>
              </p:cNvSpPr>
              <p:nvPr/>
            </p:nvSpPr>
            <p:spPr bwMode="auto">
              <a:xfrm>
                <a:off x="2192312" y="2775584"/>
                <a:ext cx="1193786" cy="249710"/>
              </a:xfrm>
              <a:prstGeom prst="ellipse">
                <a:avLst/>
              </a:prstGeom>
              <a:noFill/>
              <a:ln w="31750" algn="ctr">
                <a:solidFill>
                  <a:srgbClr val="00B0F0"/>
                </a:solidFill>
                <a:prstDash val="sysDot"/>
                <a:round/>
                <a:headEnd/>
                <a:tailEnd/>
              </a:ln>
              <a:effectLst/>
              <a:extLst>
                <a:ext uri="{909E8E84-426E-40DD-AFC4-6F175D3DCCD1}">
                  <a14:hiddenFill xmlns:a14="http://schemas.microsoft.com/office/drawing/2010/main">
                    <a:solidFill>
                      <a:srgbClr val="A6A6A6"/>
                    </a:solidFill>
                  </a14:hiddenFill>
                </a:ext>
                <a:ext uri="{AF507438-7753-43E0-B8FC-AC1667EBCBE1}">
                  <a14:hiddenEffects xmlns:a14="http://schemas.microsoft.com/office/drawing/2010/main">
                    <a:effectLst>
                      <a:outerShdw dist="35921" dir="2700000" algn="ctr" rotWithShape="0">
                        <a:srgbClr val="868686"/>
                      </a:outerShdw>
                    </a:effectLst>
                  </a14:hiddenEffects>
                </a:ext>
              </a:extLst>
            </p:spPr>
            <p:txBody>
              <a:bodyPr vert="horz" wrap="square" lIns="36576" tIns="36576" rIns="36576" bIns="36576" numCol="1" anchor="t" anchorCtr="0" compatLnSpc="1">
                <a:prstTxWarp prst="textNoShape">
                  <a:avLst/>
                </a:prstTxWarp>
              </a:bodyPr>
              <a:lstStyle/>
              <a:p>
                <a:endParaRPr lang="en-CA" dirty="0"/>
              </a:p>
            </p:txBody>
          </p:sp>
          <p:sp>
            <p:nvSpPr>
              <p:cNvPr id="29" name="Oval 28">
                <a:extLst>
                  <a:ext uri="{FF2B5EF4-FFF2-40B4-BE49-F238E27FC236}">
                    <a16:creationId xmlns="" xmlns:a16="http://schemas.microsoft.com/office/drawing/2014/main" id="{6140F2A9-AE20-453E-92B7-6475194ED5EC}"/>
                  </a:ext>
                </a:extLst>
              </p:cNvPr>
              <p:cNvSpPr>
                <a:spLocks noChangeArrowheads="1"/>
              </p:cNvSpPr>
              <p:nvPr/>
            </p:nvSpPr>
            <p:spPr bwMode="auto">
              <a:xfrm>
                <a:off x="2759582" y="4765880"/>
                <a:ext cx="1661049" cy="1392935"/>
              </a:xfrm>
              <a:prstGeom prst="ellipse">
                <a:avLst/>
              </a:prstGeom>
              <a:noFill/>
              <a:ln w="31750" algn="ctr">
                <a:solidFill>
                  <a:srgbClr val="00B0F0"/>
                </a:solidFill>
                <a:prstDash val="sysDot"/>
                <a:round/>
                <a:headEnd/>
                <a:tailEnd/>
              </a:ln>
              <a:effectLst/>
              <a:extLst>
                <a:ext uri="{909E8E84-426E-40DD-AFC4-6F175D3DCCD1}">
                  <a14:hiddenFill xmlns:a14="http://schemas.microsoft.com/office/drawing/2010/main">
                    <a:solidFill>
                      <a:srgbClr val="A6A6A6"/>
                    </a:solidFill>
                  </a14:hiddenFill>
                </a:ext>
                <a:ext uri="{AF507438-7753-43E0-B8FC-AC1667EBCBE1}">
                  <a14:hiddenEffects xmlns:a14="http://schemas.microsoft.com/office/drawing/2010/main">
                    <a:effectLst>
                      <a:outerShdw dist="35921" dir="2700000" algn="ctr" rotWithShape="0">
                        <a:srgbClr val="868686"/>
                      </a:outerShdw>
                    </a:effectLst>
                  </a14:hiddenEffects>
                </a:ext>
              </a:extLst>
            </p:spPr>
            <p:txBody>
              <a:bodyPr vert="horz" wrap="square" lIns="36576" tIns="36576" rIns="36576" bIns="36576" numCol="1" anchor="t" anchorCtr="0" compatLnSpc="1">
                <a:prstTxWarp prst="textNoShape">
                  <a:avLst/>
                </a:prstTxWarp>
              </a:bodyPr>
              <a:lstStyle/>
              <a:p>
                <a:endParaRPr lang="en-CA" dirty="0"/>
              </a:p>
            </p:txBody>
          </p:sp>
        </p:grpSp>
      </p:grpSp>
      <p:sp>
        <p:nvSpPr>
          <p:cNvPr id="35" name="Title 1"/>
          <p:cNvSpPr txBox="1">
            <a:spLocks/>
          </p:cNvSpPr>
          <p:nvPr/>
        </p:nvSpPr>
        <p:spPr>
          <a:xfrm>
            <a:off x="1535068" y="753648"/>
            <a:ext cx="7524328" cy="613568"/>
          </a:xfrm>
          <a:prstGeom prst="rect">
            <a:avLst/>
          </a:prstGeom>
        </p:spPr>
        <p:txBody>
          <a:bodyPr vert="horz" lIns="91440" tIns="45720" rIns="91440" bIns="45720" rtlCol="0" anchor="b">
            <a:noAutofit/>
          </a:bodyPr>
          <a:lstStyle>
            <a:lvl1pPr algn="ctr" defTabSz="914400" rtl="0" eaLnBrk="1" latinLnBrk="0" hangingPunct="1">
              <a:lnSpc>
                <a:spcPts val="5800"/>
              </a:lnSpc>
              <a:spcBef>
                <a:spcPct val="0"/>
              </a:spcBef>
              <a:buNone/>
              <a:defRPr sz="5400" kern="1200">
                <a:solidFill>
                  <a:schemeClr val="tx2"/>
                </a:solidFill>
                <a:effectLst>
                  <a:outerShdw blurRad="63500" dist="38100" dir="5400000" algn="t" rotWithShape="0">
                    <a:prstClr val="black">
                      <a:alpha val="25000"/>
                    </a:prstClr>
                  </a:outerShdw>
                </a:effectLst>
                <a:latin typeface="+mn-lt"/>
                <a:ea typeface="+mj-ea"/>
                <a:cs typeface="+mj-cs"/>
              </a:defRPr>
            </a:lvl1pPr>
          </a:lstStyle>
          <a:p>
            <a:pPr algn="l"/>
            <a:r>
              <a:rPr lang="en-CA" sz="4000" dirty="0" smtClean="0">
                <a:solidFill>
                  <a:srgbClr val="00AEDA"/>
                </a:solidFill>
                <a:effectLst/>
                <a:ea typeface="+mn-ea"/>
                <a:cs typeface="+mn-cs"/>
              </a:rPr>
              <a:t>Pan-Canadian Trust Framework</a:t>
            </a:r>
            <a:endParaRPr lang="en-CA" sz="4000" dirty="0">
              <a:solidFill>
                <a:srgbClr val="00AEDA"/>
              </a:solidFill>
              <a:effectLst/>
              <a:ea typeface="+mn-ea"/>
              <a:cs typeface="+mn-cs"/>
            </a:endParaRPr>
          </a:p>
        </p:txBody>
      </p:sp>
    </p:spTree>
    <p:extLst>
      <p:ext uri="{BB962C8B-B14F-4D97-AF65-F5344CB8AC3E}">
        <p14:creationId xmlns:p14="http://schemas.microsoft.com/office/powerpoint/2010/main" val="29630775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619672" y="548680"/>
            <a:ext cx="3888432" cy="781932"/>
          </a:xfrm>
        </p:spPr>
        <p:txBody>
          <a:bodyPr vert="horz" lIns="91440" tIns="45720" rIns="91440" bIns="45720" rtlCol="0" anchor="b">
            <a:noAutofit/>
          </a:bodyPr>
          <a:lstStyle/>
          <a:p>
            <a:pPr algn="l"/>
            <a:r>
              <a:rPr lang="en-CA" sz="4000" dirty="0" smtClean="0">
                <a:solidFill>
                  <a:srgbClr val="8C489F"/>
                </a:solidFill>
                <a:effectLst/>
                <a:latin typeface="Palatino Linotype" panose="02040502050505030304" pitchFamily="18" charset="0"/>
                <a:ea typeface="+mn-ea"/>
                <a:cs typeface="+mn-cs"/>
              </a:rPr>
              <a:t>Pilots</a:t>
            </a:r>
            <a:endParaRPr lang="en-CA" sz="4000" dirty="0">
              <a:solidFill>
                <a:srgbClr val="8C489F"/>
              </a:solidFill>
              <a:effectLst/>
              <a:latin typeface="Palatino Linotype" panose="02040502050505030304" pitchFamily="18" charset="0"/>
              <a:ea typeface="+mn-ea"/>
              <a:cs typeface="+mn-cs"/>
            </a:endParaRPr>
          </a:p>
        </p:txBody>
      </p:sp>
      <p:pic>
        <p:nvPicPr>
          <p:cNvPr id="8" name="Picture 3" descr="C:\Users\kannau\AppData\Local\Microsoft\Windows\Temporary Internet Files\Content.Outlook\6YC6KO9L\Pilots_Graphic.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7504" y="394061"/>
            <a:ext cx="1284268" cy="1284268"/>
          </a:xfrm>
          <a:prstGeom prst="rect">
            <a:avLst/>
          </a:prstGeom>
          <a:noFill/>
          <a:extLst>
            <a:ext uri="{909E8E84-426E-40DD-AFC4-6F175D3DCCD1}">
              <a14:hiddenFill xmlns:a14="http://schemas.microsoft.com/office/drawing/2010/main">
                <a:solidFill>
                  <a:srgbClr val="FFFFFF"/>
                </a:solidFill>
              </a14:hiddenFill>
            </a:ext>
          </a:extLst>
        </p:spPr>
      </p:pic>
      <p:sp>
        <p:nvSpPr>
          <p:cNvPr id="15" name="Content Placeholder 2"/>
          <p:cNvSpPr>
            <a:spLocks noGrp="1"/>
          </p:cNvSpPr>
          <p:nvPr/>
        </p:nvSpPr>
        <p:spPr>
          <a:xfrm>
            <a:off x="221454" y="1810892"/>
            <a:ext cx="8701092" cy="5002484"/>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pPr marL="0" indent="0" algn="ctr">
              <a:buNone/>
            </a:pPr>
            <a:r>
              <a:rPr lang="en-CA" sz="4300" b="1" dirty="0" smtClean="0">
                <a:solidFill>
                  <a:schemeClr val="tx1"/>
                </a:solidFill>
              </a:rPr>
              <a:t>4 types </a:t>
            </a:r>
          </a:p>
          <a:p>
            <a:pPr marL="0" indent="0" algn="ctr">
              <a:buNone/>
            </a:pPr>
            <a:endParaRPr lang="en-CA" sz="2000" b="1" dirty="0" smtClean="0">
              <a:solidFill>
                <a:schemeClr val="tx1"/>
              </a:solidFill>
            </a:endParaRPr>
          </a:p>
          <a:p>
            <a:pPr marL="457200" lvl="1" indent="0">
              <a:buNone/>
            </a:pPr>
            <a:r>
              <a:rPr lang="en-CA" sz="2400" dirty="0" smtClean="0">
                <a:solidFill>
                  <a:schemeClr val="tx1"/>
                </a:solidFill>
              </a:rPr>
              <a:t>	a. </a:t>
            </a:r>
            <a:r>
              <a:rPr lang="en-CA" sz="2400" dirty="0">
                <a:solidFill>
                  <a:schemeClr val="tx1"/>
                </a:solidFill>
              </a:rPr>
              <a:t>Testing inter-jurisdictional governance/policy 		processes</a:t>
            </a:r>
          </a:p>
          <a:p>
            <a:pPr marL="457200" lvl="1" indent="0">
              <a:buNone/>
            </a:pPr>
            <a:endParaRPr lang="en-CA" sz="1800" dirty="0" smtClean="0">
              <a:solidFill>
                <a:schemeClr val="tx1"/>
              </a:solidFill>
            </a:endParaRPr>
          </a:p>
          <a:p>
            <a:pPr marL="457200" lvl="1" indent="0">
              <a:buNone/>
            </a:pPr>
            <a:r>
              <a:rPr lang="en-CA" sz="2400" dirty="0" smtClean="0">
                <a:solidFill>
                  <a:schemeClr val="tx1"/>
                </a:solidFill>
              </a:rPr>
              <a:t>	b. Supporting Client Centric Service Delivery </a:t>
            </a:r>
          </a:p>
          <a:p>
            <a:pPr marL="457200" lvl="1" indent="0">
              <a:buNone/>
            </a:pPr>
            <a:endParaRPr lang="en-CA" sz="1800" b="1" dirty="0" smtClean="0">
              <a:solidFill>
                <a:schemeClr val="tx1"/>
              </a:solidFill>
            </a:endParaRPr>
          </a:p>
          <a:p>
            <a:pPr marL="457200" lvl="1" indent="0">
              <a:buNone/>
            </a:pPr>
            <a:r>
              <a:rPr lang="en-CA" sz="2400" dirty="0" smtClean="0">
                <a:solidFill>
                  <a:schemeClr val="tx1"/>
                </a:solidFill>
              </a:rPr>
              <a:t>	c. Testing </a:t>
            </a:r>
            <a:r>
              <a:rPr lang="en-CA" sz="2400" dirty="0">
                <a:solidFill>
                  <a:schemeClr val="tx1"/>
                </a:solidFill>
              </a:rPr>
              <a:t>out trust framework / standards</a:t>
            </a:r>
          </a:p>
          <a:p>
            <a:pPr marL="457200" lvl="1" indent="0">
              <a:buNone/>
            </a:pPr>
            <a:endParaRPr lang="en-CA" sz="1800" dirty="0" smtClean="0">
              <a:solidFill>
                <a:schemeClr val="tx1"/>
              </a:solidFill>
            </a:endParaRPr>
          </a:p>
          <a:p>
            <a:pPr marL="457200" lvl="1" indent="0">
              <a:buNone/>
            </a:pPr>
            <a:r>
              <a:rPr lang="en-CA" sz="2400" dirty="0" smtClean="0">
                <a:solidFill>
                  <a:schemeClr val="tx1"/>
                </a:solidFill>
              </a:rPr>
              <a:t>	d. Testing existing and emerging technologies </a:t>
            </a:r>
          </a:p>
        </p:txBody>
      </p:sp>
      <p:pic>
        <p:nvPicPr>
          <p:cNvPr id="17" name="Picture 16" descr="C:\Users\kannau\AppData\Local\Microsoft\Windows\Temporary Internet Files\Content.Outlook\6YC6KO9L\Citizen_Centred_Graphic.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67765" y="3933056"/>
            <a:ext cx="763744" cy="66546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descr="C:\Users\kannau\AppData\Local\Microsoft\Windows\Temporary Internet Files\Content.Outlook\6YC6KO9L\Policy_Governance_Graphic.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16906" y="3027453"/>
            <a:ext cx="665463" cy="66546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descr="C:\Users\kannau\AppData\Local\Microsoft\Windows\Temporary Internet Files\Content.Outlook\6YC6KO9L\PCTF_Graphic.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17582" y="4725144"/>
            <a:ext cx="665463" cy="665463"/>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C:\Users\kannau\AppData\Local\Microsoft\Windows\Temporary Internet Files\Content.Outlook\6YC6KO9L\Technology_Graphic.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16905" y="5538155"/>
            <a:ext cx="665463" cy="6654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72367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ctrTitle"/>
          </p:nvPr>
        </p:nvSpPr>
        <p:spPr>
          <a:xfrm>
            <a:off x="1895828" y="4149080"/>
            <a:ext cx="6984776" cy="2592288"/>
          </a:xfrm>
        </p:spPr>
        <p:txBody>
          <a:bodyPr>
            <a:normAutofit/>
          </a:bodyPr>
          <a:lstStyle/>
          <a:p>
            <a:pPr algn="r"/>
            <a:r>
              <a:rPr lang="en-US" sz="3100" i="1" dirty="0">
                <a:solidFill>
                  <a:schemeClr val="tx1">
                    <a:lumMod val="50000"/>
                    <a:lumOff val="50000"/>
                  </a:schemeClr>
                </a:solidFill>
                <a:latin typeface="+mj-lt"/>
              </a:rPr>
              <a:t/>
            </a:r>
            <a:br>
              <a:rPr lang="en-US" sz="3100" i="1" dirty="0">
                <a:solidFill>
                  <a:schemeClr val="tx1">
                    <a:lumMod val="50000"/>
                    <a:lumOff val="50000"/>
                  </a:schemeClr>
                </a:solidFill>
                <a:latin typeface="+mj-lt"/>
              </a:rPr>
            </a:br>
            <a:r>
              <a:rPr lang="en-US" sz="4900" i="1" dirty="0" smtClean="0">
                <a:latin typeface="+mj-lt"/>
              </a:rPr>
              <a:t/>
            </a:r>
            <a:br>
              <a:rPr lang="en-US" sz="4900" i="1" dirty="0" smtClean="0">
                <a:latin typeface="+mj-lt"/>
              </a:rPr>
            </a:br>
            <a:r>
              <a:rPr lang="en-US" sz="2700" b="0" i="1" dirty="0" smtClean="0">
                <a:solidFill>
                  <a:schemeClr val="tx1"/>
                </a:solidFill>
                <a:latin typeface="+mj-lt"/>
              </a:rPr>
              <a:t>Status Update</a:t>
            </a:r>
            <a:r>
              <a:rPr lang="en-CA" sz="2700" b="0" i="1" dirty="0" smtClean="0">
                <a:solidFill>
                  <a:schemeClr val="tx1"/>
                </a:solidFill>
                <a:latin typeface="+mj-lt"/>
              </a:rPr>
              <a:t/>
            </a:r>
            <a:br>
              <a:rPr lang="en-CA" sz="2700" b="0" i="1" dirty="0" smtClean="0">
                <a:solidFill>
                  <a:schemeClr val="tx1"/>
                </a:solidFill>
                <a:latin typeface="+mj-lt"/>
              </a:rPr>
            </a:br>
            <a:endParaRPr lang="en-US" sz="2000" b="0" i="1" dirty="0">
              <a:solidFill>
                <a:schemeClr val="tx1"/>
              </a:solidFill>
              <a:latin typeface="+mj-lt"/>
            </a:endParaRPr>
          </a:p>
        </p:txBody>
      </p:sp>
      <p:pic>
        <p:nvPicPr>
          <p:cNvPr id="4" name="Picture 3" descr="C:\Users\kannau\AppData\Local\Microsoft\Windows\Temporary Internet Files\Content.Outlook\6YC6KO9L\Pilots_Graphic.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9380" y="344532"/>
            <a:ext cx="1284268" cy="128426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C:\Users\kannau\AppData\Local\Microsoft\Windows\Temporary Internet Files\Content.Outlook\6YC6KO9L\Policy_Governance_Graphic.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27232" y="1096400"/>
            <a:ext cx="892440" cy="89244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619672" y="332656"/>
            <a:ext cx="8208912" cy="786754"/>
          </a:xfrm>
          <a:prstGeom prst="rect">
            <a:avLst/>
          </a:prstGeom>
        </p:spPr>
        <p:txBody>
          <a:bodyPr wrap="square">
            <a:spAutoFit/>
          </a:bodyPr>
          <a:lstStyle/>
          <a:p>
            <a:pPr>
              <a:lnSpc>
                <a:spcPts val="5800"/>
              </a:lnSpc>
              <a:spcBef>
                <a:spcPct val="0"/>
              </a:spcBef>
            </a:pPr>
            <a:r>
              <a:rPr lang="en-US" sz="4000" dirty="0" smtClean="0">
                <a:solidFill>
                  <a:srgbClr val="8C489F"/>
                </a:solidFill>
                <a:latin typeface="Palatino Linotype" panose="02040502050505030304" pitchFamily="18" charset="0"/>
              </a:rPr>
              <a:t>Canada’s </a:t>
            </a:r>
            <a:r>
              <a:rPr lang="en-US" sz="4000" dirty="0">
                <a:solidFill>
                  <a:srgbClr val="8C489F"/>
                </a:solidFill>
                <a:latin typeface="Palatino Linotype" panose="02040502050505030304" pitchFamily="18" charset="0"/>
              </a:rPr>
              <a:t>Digital Interchange </a:t>
            </a:r>
            <a:r>
              <a:rPr lang="en-US" sz="2400" dirty="0" smtClean="0">
                <a:solidFill>
                  <a:srgbClr val="8C489F"/>
                </a:solidFill>
                <a:latin typeface="Palatino Linotype" panose="02040502050505030304" pitchFamily="18" charset="0"/>
              </a:rPr>
              <a:t>(CDI)</a:t>
            </a:r>
            <a:endParaRPr lang="en-US" sz="2400" dirty="0">
              <a:solidFill>
                <a:srgbClr val="8C489F"/>
              </a:solidFill>
              <a:latin typeface="Palatino Linotype" panose="02040502050505030304" pitchFamily="18" charset="0"/>
            </a:endParaRPr>
          </a:p>
        </p:txBody>
      </p:sp>
      <p:sp>
        <p:nvSpPr>
          <p:cNvPr id="5" name="Rectangle 4"/>
          <p:cNvSpPr/>
          <p:nvPr/>
        </p:nvSpPr>
        <p:spPr>
          <a:xfrm>
            <a:off x="1619672" y="2636912"/>
            <a:ext cx="6060548" cy="1815882"/>
          </a:xfrm>
          <a:prstGeom prst="rect">
            <a:avLst/>
          </a:prstGeom>
        </p:spPr>
        <p:txBody>
          <a:bodyPr wrap="square">
            <a:spAutoFit/>
          </a:bodyPr>
          <a:lstStyle/>
          <a:p>
            <a:r>
              <a:rPr lang="en-US" sz="2800" b="1" dirty="0">
                <a:latin typeface="+mj-lt"/>
              </a:rPr>
              <a:t>Testing inter-jurisdictional </a:t>
            </a:r>
            <a:r>
              <a:rPr lang="en-US" sz="2800" b="1" dirty="0" smtClean="0">
                <a:latin typeface="+mj-lt"/>
              </a:rPr>
              <a:t>governance and policy </a:t>
            </a:r>
            <a:r>
              <a:rPr lang="en-US" sz="2800" b="1" dirty="0">
                <a:latin typeface="+mj-lt"/>
              </a:rPr>
              <a:t>processes</a:t>
            </a:r>
            <a:r>
              <a:rPr lang="en-US" sz="2800" b="1" dirty="0">
                <a:effectLst>
                  <a:outerShdw blurRad="63500" dist="38100" dir="5400000" algn="t" rotWithShape="0">
                    <a:prstClr val="black">
                      <a:alpha val="25000"/>
                    </a:prstClr>
                  </a:outerShdw>
                </a:effectLst>
                <a:latin typeface="+mj-lt"/>
              </a:rPr>
              <a:t/>
            </a:r>
            <a:br>
              <a:rPr lang="en-US" sz="2800" b="1" dirty="0">
                <a:effectLst>
                  <a:outerShdw blurRad="63500" dist="38100" dir="5400000" algn="t" rotWithShape="0">
                    <a:prstClr val="black">
                      <a:alpha val="25000"/>
                    </a:prstClr>
                  </a:outerShdw>
                </a:effectLst>
                <a:latin typeface="+mj-lt"/>
              </a:rPr>
            </a:br>
            <a:endParaRPr lang="en-CA" sz="2800" b="1" dirty="0">
              <a:effectLst>
                <a:outerShdw blurRad="63500" dist="38100" dir="5400000" algn="t" rotWithShape="0">
                  <a:prstClr val="black">
                    <a:alpha val="25000"/>
                  </a:prstClr>
                </a:outerShdw>
              </a:effectLst>
              <a:latin typeface="+mj-lt"/>
            </a:endParaRPr>
          </a:p>
        </p:txBody>
      </p:sp>
    </p:spTree>
    <p:extLst>
      <p:ext uri="{BB962C8B-B14F-4D97-AF65-F5344CB8AC3E}">
        <p14:creationId xmlns:p14="http://schemas.microsoft.com/office/powerpoint/2010/main" val="323385842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descr="C:\Users\kannau\AppData\Local\Microsoft\Windows\Temporary Internet Files\Content.Outlook\6YC6KO9L\Pilots_Graphic.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9512" y="332656"/>
            <a:ext cx="1284268" cy="128426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C:\Users\kannau\AppData\Local\Microsoft\Windows\Temporary Internet Files\Content.Outlook\6YC6KO9L\Policy_Governance_Graphic.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27584" y="1096400"/>
            <a:ext cx="892440" cy="89244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091704" y="412711"/>
            <a:ext cx="7068660" cy="786754"/>
          </a:xfrm>
          <a:prstGeom prst="rect">
            <a:avLst/>
          </a:prstGeom>
        </p:spPr>
        <p:txBody>
          <a:bodyPr wrap="square">
            <a:spAutoFit/>
          </a:bodyPr>
          <a:lstStyle/>
          <a:p>
            <a:pPr>
              <a:lnSpc>
                <a:spcPts val="5800"/>
              </a:lnSpc>
              <a:spcBef>
                <a:spcPct val="0"/>
              </a:spcBef>
            </a:pPr>
            <a:r>
              <a:rPr lang="en-US" sz="4000" dirty="0" smtClean="0">
                <a:solidFill>
                  <a:srgbClr val="8C489F"/>
                </a:solidFill>
                <a:latin typeface="Palatino Linotype" panose="02040502050505030304" pitchFamily="18" charset="0"/>
              </a:rPr>
              <a:t>Pilots: Alberta &amp; MSCA</a:t>
            </a:r>
            <a:endParaRPr lang="en-US" sz="2400" dirty="0">
              <a:solidFill>
                <a:srgbClr val="8C489F"/>
              </a:solidFill>
              <a:latin typeface="Palatino Linotype" panose="02040502050505030304" pitchFamily="18" charset="0"/>
            </a:endParaRPr>
          </a:p>
        </p:txBody>
      </p:sp>
      <p:sp>
        <p:nvSpPr>
          <p:cNvPr id="11" name="Rectangle 10"/>
          <p:cNvSpPr/>
          <p:nvPr/>
        </p:nvSpPr>
        <p:spPr>
          <a:xfrm>
            <a:off x="683568" y="2204864"/>
            <a:ext cx="8280920" cy="4278094"/>
          </a:xfrm>
          <a:prstGeom prst="rect">
            <a:avLst/>
          </a:prstGeom>
        </p:spPr>
        <p:txBody>
          <a:bodyPr wrap="square">
            <a:spAutoFit/>
          </a:bodyPr>
          <a:lstStyle/>
          <a:p>
            <a:pPr marL="285750" lvl="0" indent="-285750">
              <a:spcAft>
                <a:spcPts val="600"/>
              </a:spcAft>
              <a:buFont typeface="Arial" panose="020B0604020202020204" pitchFamily="34" charset="0"/>
              <a:buChar char="•"/>
            </a:pPr>
            <a:r>
              <a:rPr lang="en-CA" dirty="0">
                <a:latin typeface="+mj-lt"/>
              </a:rPr>
              <a:t>The </a:t>
            </a:r>
            <a:r>
              <a:rPr lang="en-CA" b="1" dirty="0">
                <a:latin typeface="+mj-lt"/>
              </a:rPr>
              <a:t>MyAlberta Digital ID (MADI) Pilot </a:t>
            </a:r>
            <a:r>
              <a:rPr lang="en-CA" dirty="0">
                <a:latin typeface="+mj-lt"/>
              </a:rPr>
              <a:t>is jointly-led by ESDC and TBS, in collaboration with the province of Alberta</a:t>
            </a:r>
            <a:r>
              <a:rPr lang="en-CA" dirty="0" smtClean="0">
                <a:latin typeface="+mj-lt"/>
              </a:rPr>
              <a:t>.</a:t>
            </a:r>
            <a:endParaRPr lang="en-CA" dirty="0">
              <a:latin typeface="+mj-lt"/>
            </a:endParaRPr>
          </a:p>
          <a:p>
            <a:pPr marL="285750" lvl="0" indent="-285750">
              <a:spcAft>
                <a:spcPts val="600"/>
              </a:spcAft>
              <a:buFont typeface="Arial" panose="020B0604020202020204" pitchFamily="34" charset="0"/>
              <a:buChar char="•"/>
            </a:pPr>
            <a:r>
              <a:rPr lang="en-US" dirty="0">
                <a:latin typeface="+mj-lt"/>
              </a:rPr>
              <a:t>The pilot will require federal acceptance of a provincial Trusted Digital Identity (MADI) in accordance with the Pan-Canadian Trust Framework.</a:t>
            </a:r>
          </a:p>
          <a:p>
            <a:pPr marL="285750" lvl="0" indent="-285750">
              <a:spcAft>
                <a:spcPts val="600"/>
              </a:spcAft>
              <a:buFont typeface="Arial" panose="020B0604020202020204" pitchFamily="34" charset="0"/>
              <a:buChar char="•"/>
            </a:pPr>
            <a:r>
              <a:rPr lang="en-US" dirty="0">
                <a:latin typeface="+mj-lt"/>
              </a:rPr>
              <a:t>Alberta residents using a MADI to register for My Service Canada Account (MSCA) will receive streamlined and fully digital access to ESDC programs (such as Canada Pension Plan and Old Age Security) as well as the Linked Accounts initiative with Canada Revenue Agency (CRA). </a:t>
            </a:r>
          </a:p>
          <a:p>
            <a:pPr marL="285750" indent="-285750">
              <a:spcAft>
                <a:spcPts val="600"/>
              </a:spcAft>
              <a:buFont typeface="Arial" panose="020B0604020202020204" pitchFamily="34" charset="0"/>
              <a:buChar char="•"/>
            </a:pPr>
            <a:r>
              <a:rPr lang="en-US" dirty="0">
                <a:latin typeface="+mj-lt"/>
              </a:rPr>
              <a:t>ESDC is working with TBS and Alberta to complete the formal assessment of MADI against the PCTF and obtain federal endorsement of MADI.</a:t>
            </a:r>
          </a:p>
          <a:p>
            <a:pPr marL="285750" indent="-285750">
              <a:spcAft>
                <a:spcPts val="600"/>
              </a:spcAft>
              <a:buFont typeface="Arial" panose="020B0604020202020204" pitchFamily="34" charset="0"/>
              <a:buChar char="•"/>
            </a:pPr>
            <a:r>
              <a:rPr lang="en-US" dirty="0">
                <a:latin typeface="+mj-lt"/>
              </a:rPr>
              <a:t>The pilot is expected to go live in fall 2018.</a:t>
            </a:r>
            <a:endParaRPr lang="en-CA" dirty="0">
              <a:latin typeface="+mj-lt"/>
            </a:endParaRPr>
          </a:p>
        </p:txBody>
      </p:sp>
    </p:spTree>
    <p:extLst>
      <p:ext uri="{BB962C8B-B14F-4D97-AF65-F5344CB8AC3E}">
        <p14:creationId xmlns:p14="http://schemas.microsoft.com/office/powerpoint/2010/main" val="424701061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ctrTitle"/>
          </p:nvPr>
        </p:nvSpPr>
        <p:spPr>
          <a:xfrm>
            <a:off x="1895828" y="4149080"/>
            <a:ext cx="6984776" cy="2592288"/>
          </a:xfrm>
        </p:spPr>
        <p:txBody>
          <a:bodyPr>
            <a:normAutofit/>
          </a:bodyPr>
          <a:lstStyle/>
          <a:p>
            <a:pPr algn="r"/>
            <a:r>
              <a:rPr lang="en-US" sz="3100" dirty="0">
                <a:solidFill>
                  <a:schemeClr val="tx1">
                    <a:lumMod val="50000"/>
                    <a:lumOff val="50000"/>
                  </a:schemeClr>
                </a:solidFill>
              </a:rPr>
              <a:t/>
            </a:r>
            <a:br>
              <a:rPr lang="en-US" sz="3100" dirty="0">
                <a:solidFill>
                  <a:schemeClr val="tx1">
                    <a:lumMod val="50000"/>
                    <a:lumOff val="50000"/>
                  </a:schemeClr>
                </a:solidFill>
              </a:rPr>
            </a:br>
            <a:r>
              <a:rPr lang="en-US" sz="4900" dirty="0" smtClean="0"/>
              <a:t/>
            </a:r>
            <a:br>
              <a:rPr lang="en-US" sz="4900" dirty="0" smtClean="0"/>
            </a:br>
            <a:endParaRPr lang="en-US" sz="2000" b="0" dirty="0">
              <a:solidFill>
                <a:schemeClr val="tx1"/>
              </a:solidFill>
            </a:endParaRPr>
          </a:p>
        </p:txBody>
      </p:sp>
      <p:pic>
        <p:nvPicPr>
          <p:cNvPr id="4" name="Picture 3" descr="C:\Users\kannau\AppData\Local\Microsoft\Windows\Temporary Internet Files\Content.Outlook\6YC6KO9L\Pilots_Graphic.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3528" y="188640"/>
            <a:ext cx="1284268" cy="128426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C:\Users\kannau\AppData\Local\Microsoft\Windows\Temporary Internet Files\Content.Outlook\6YC6KO9L\Policy_Governance_Graphic.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64870" y="874127"/>
            <a:ext cx="892440" cy="89244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091704" y="412711"/>
            <a:ext cx="7068660" cy="786754"/>
          </a:xfrm>
          <a:prstGeom prst="rect">
            <a:avLst/>
          </a:prstGeom>
        </p:spPr>
        <p:txBody>
          <a:bodyPr wrap="square">
            <a:spAutoFit/>
          </a:bodyPr>
          <a:lstStyle/>
          <a:p>
            <a:pPr>
              <a:lnSpc>
                <a:spcPts val="5800"/>
              </a:lnSpc>
              <a:spcBef>
                <a:spcPct val="0"/>
              </a:spcBef>
            </a:pPr>
            <a:r>
              <a:rPr lang="en-US" sz="4000" dirty="0" smtClean="0">
                <a:solidFill>
                  <a:srgbClr val="8C489F"/>
                </a:solidFill>
                <a:latin typeface="Palatino Linotype" panose="02040502050505030304" pitchFamily="18" charset="0"/>
              </a:rPr>
              <a:t>Pilots: Nova Scotia &amp; SIR</a:t>
            </a:r>
            <a:endParaRPr lang="en-US" sz="2400" dirty="0">
              <a:solidFill>
                <a:srgbClr val="8C489F"/>
              </a:solidFill>
              <a:latin typeface="Palatino Linotype" panose="02040502050505030304" pitchFamily="18" charset="0"/>
            </a:endParaRPr>
          </a:p>
        </p:txBody>
      </p:sp>
      <p:sp>
        <p:nvSpPr>
          <p:cNvPr id="7" name="Content Placeholder 2"/>
          <p:cNvSpPr>
            <a:spLocks noGrp="1"/>
          </p:cNvSpPr>
          <p:nvPr/>
        </p:nvSpPr>
        <p:spPr>
          <a:xfrm>
            <a:off x="920458" y="2204864"/>
            <a:ext cx="7997063" cy="428470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pPr marL="57150" lvl="1" indent="0">
              <a:spcBef>
                <a:spcPct val="0"/>
              </a:spcBef>
              <a:spcAft>
                <a:spcPts val="600"/>
              </a:spcAft>
              <a:buNone/>
              <a:defRPr/>
            </a:pPr>
            <a:r>
              <a:rPr lang="en-US" sz="1800" b="1" dirty="0">
                <a:solidFill>
                  <a:schemeClr val="tx1"/>
                </a:solidFill>
              </a:rPr>
              <a:t>Component 1:  NS to validate client identity information against the Social Insurance Registry (SIR)</a:t>
            </a:r>
          </a:p>
          <a:p>
            <a:pPr marL="400050" lvl="1" indent="-342900">
              <a:spcBef>
                <a:spcPct val="0"/>
              </a:spcBef>
              <a:spcAft>
                <a:spcPts val="600"/>
              </a:spcAft>
              <a:buFont typeface="Arial" panose="020B0604020202020204" pitchFamily="34" charset="0"/>
              <a:buChar char="•"/>
              <a:defRPr/>
            </a:pPr>
            <a:r>
              <a:rPr lang="en-CA" sz="1800" dirty="0">
                <a:solidFill>
                  <a:schemeClr val="tx1"/>
                </a:solidFill>
              </a:rPr>
              <a:t>Currently pursuing required authorities and assessing privacy impacts.</a:t>
            </a:r>
          </a:p>
          <a:p>
            <a:pPr marL="400050" lvl="1" indent="-342900">
              <a:spcBef>
                <a:spcPct val="0"/>
              </a:spcBef>
              <a:spcAft>
                <a:spcPts val="600"/>
              </a:spcAft>
              <a:buFont typeface="Arial" panose="020B0604020202020204" pitchFamily="34" charset="0"/>
              <a:buChar char="•"/>
              <a:defRPr/>
            </a:pPr>
            <a:r>
              <a:rPr lang="en-US" sz="1800" dirty="0">
                <a:solidFill>
                  <a:schemeClr val="tx1"/>
                </a:solidFill>
              </a:rPr>
              <a:t>Technical build has been initiated</a:t>
            </a:r>
            <a:r>
              <a:rPr lang="en-US" sz="1800" dirty="0" smtClean="0">
                <a:solidFill>
                  <a:schemeClr val="tx1"/>
                </a:solidFill>
              </a:rPr>
              <a:t>.</a:t>
            </a:r>
            <a:endParaRPr lang="en-US" sz="1800" dirty="0" smtClean="0">
              <a:solidFill>
                <a:schemeClr val="tx1"/>
              </a:solidFill>
              <a:latin typeface="Cambria" panose="02040503050406030204" pitchFamily="18" charset="0"/>
            </a:endParaRPr>
          </a:p>
          <a:p>
            <a:pPr marL="57150" lvl="1" indent="0">
              <a:spcBef>
                <a:spcPct val="0"/>
              </a:spcBef>
              <a:spcAft>
                <a:spcPts val="600"/>
              </a:spcAft>
              <a:buNone/>
              <a:defRPr/>
            </a:pPr>
            <a:endParaRPr lang="en-US" sz="1800" dirty="0" smtClean="0">
              <a:solidFill>
                <a:schemeClr val="tx1"/>
              </a:solidFill>
              <a:latin typeface="Cambria" panose="02040503050406030204" pitchFamily="18" charset="0"/>
            </a:endParaRPr>
          </a:p>
          <a:p>
            <a:pPr marL="57150" lvl="1" indent="0">
              <a:spcBef>
                <a:spcPct val="0"/>
              </a:spcBef>
              <a:spcAft>
                <a:spcPts val="600"/>
              </a:spcAft>
              <a:buNone/>
              <a:defRPr/>
            </a:pPr>
            <a:r>
              <a:rPr lang="en-US" sz="1800" b="1" dirty="0">
                <a:solidFill>
                  <a:schemeClr val="tx1"/>
                </a:solidFill>
              </a:rPr>
              <a:t>Component 2:  ESDC to validate client identity information against NS’ Vital Statistics Office (VSO) registry</a:t>
            </a:r>
          </a:p>
          <a:p>
            <a:pPr marL="400050" lvl="1" indent="-342900">
              <a:spcBef>
                <a:spcPct val="0"/>
              </a:spcBef>
              <a:spcAft>
                <a:spcPts val="600"/>
              </a:spcAft>
              <a:buFont typeface="Arial" panose="020B0604020202020204" pitchFamily="34" charset="0"/>
              <a:buChar char="•"/>
              <a:defRPr/>
            </a:pPr>
            <a:r>
              <a:rPr lang="en-US" sz="1800" dirty="0">
                <a:solidFill>
                  <a:schemeClr val="tx1"/>
                </a:solidFill>
              </a:rPr>
              <a:t>Due to technical challenges (stability of VSO registry), NS is no longer able to participate in pilot component #2.</a:t>
            </a:r>
          </a:p>
          <a:p>
            <a:pPr marL="400050" lvl="1" indent="-342900">
              <a:spcBef>
                <a:spcPct val="0"/>
              </a:spcBef>
              <a:spcAft>
                <a:spcPts val="600"/>
              </a:spcAft>
              <a:buFont typeface="Arial" panose="020B0604020202020204" pitchFamily="34" charset="0"/>
              <a:buChar char="•"/>
              <a:defRPr/>
            </a:pPr>
            <a:r>
              <a:rPr lang="en-US" sz="1800" i="1" dirty="0">
                <a:solidFill>
                  <a:schemeClr val="tx1"/>
                </a:solidFill>
              </a:rPr>
              <a:t>ESDC is currently seeking a new provincial partner for this component.</a:t>
            </a:r>
            <a:endParaRPr lang="en-CA" sz="1800" i="1" dirty="0">
              <a:solidFill>
                <a:schemeClr val="tx1"/>
              </a:solidFill>
            </a:endParaRPr>
          </a:p>
          <a:p>
            <a:pPr marL="400050" lvl="1" indent="-342900">
              <a:spcBef>
                <a:spcPct val="0"/>
              </a:spcBef>
              <a:spcAft>
                <a:spcPts val="600"/>
              </a:spcAft>
              <a:buFont typeface="Arial" panose="020B0604020202020204" pitchFamily="34" charset="0"/>
              <a:buChar char="•"/>
              <a:defRPr/>
            </a:pPr>
            <a:endParaRPr lang="en-CA" sz="1800" dirty="0">
              <a:solidFill>
                <a:schemeClr val="tx1"/>
              </a:solidFill>
              <a:latin typeface="Cambria" panose="02040503050406030204" pitchFamily="18" charset="0"/>
            </a:endParaRPr>
          </a:p>
        </p:txBody>
      </p:sp>
    </p:spTree>
    <p:extLst>
      <p:ext uri="{BB962C8B-B14F-4D97-AF65-F5344CB8AC3E}">
        <p14:creationId xmlns:p14="http://schemas.microsoft.com/office/powerpoint/2010/main" val="227450684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835696" y="955046"/>
            <a:ext cx="6779096" cy="927664"/>
          </a:xfrm>
        </p:spPr>
        <p:txBody>
          <a:bodyPr vert="horz" lIns="91440" tIns="45720" rIns="91440" bIns="45720" rtlCol="0" anchor="b">
            <a:noAutofit/>
          </a:bodyPr>
          <a:lstStyle/>
          <a:p>
            <a:pPr algn="l"/>
            <a:r>
              <a:rPr lang="en-CA" sz="4000" dirty="0" smtClean="0">
                <a:solidFill>
                  <a:srgbClr val="8C489F"/>
                </a:solidFill>
                <a:effectLst/>
                <a:latin typeface="Palatino Linotype" panose="02040502050505030304" pitchFamily="18" charset="0"/>
                <a:ea typeface="+mn-ea"/>
                <a:cs typeface="+mn-cs"/>
              </a:rPr>
              <a:t>3a. </a:t>
            </a:r>
            <a:r>
              <a:rPr lang="en-CA" sz="4000" dirty="0">
                <a:solidFill>
                  <a:srgbClr val="8C489F"/>
                </a:solidFill>
                <a:effectLst/>
                <a:latin typeface="Palatino Linotype" panose="02040502050505030304" pitchFamily="18" charset="0"/>
                <a:ea typeface="+mn-ea"/>
                <a:cs typeface="+mn-cs"/>
              </a:rPr>
              <a:t>Pilots: Supporting Client Centric Services</a:t>
            </a:r>
          </a:p>
        </p:txBody>
      </p:sp>
      <p:pic>
        <p:nvPicPr>
          <p:cNvPr id="5" name="Picture 3" descr="C:\Users\kannau\AppData\Local\Microsoft\Windows\Temporary Internet Files\Content.Outlook\6YC6KO9L\Pilots_Graphic.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7687" y="179530"/>
            <a:ext cx="1284268" cy="128426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C:\Users\kannau\AppData\Local\Microsoft\Windows\Temporary Internet Files\Content.Outlook\6YC6KO9L\Citizen_Centred_Graphic.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4032" y="918237"/>
            <a:ext cx="1079793" cy="906068"/>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21414434">
            <a:off x="1276314" y="2293825"/>
            <a:ext cx="4132825" cy="33992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descr="Image result for bcservices card"/>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1022833">
            <a:off x="4353389" y="4033475"/>
            <a:ext cx="2400911" cy="1599007"/>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5401767" y="6160607"/>
            <a:ext cx="3478837" cy="523220"/>
          </a:xfrm>
          <a:prstGeom prst="rect">
            <a:avLst/>
          </a:prstGeom>
        </p:spPr>
        <p:txBody>
          <a:bodyPr wrap="none">
            <a:spAutoFit/>
          </a:bodyPr>
          <a:lstStyle/>
          <a:p>
            <a:r>
              <a:rPr lang="en-CA" sz="2800" i="1" dirty="0">
                <a:solidFill>
                  <a:srgbClr val="7030A0"/>
                </a:solidFill>
                <a:latin typeface="+mj-lt"/>
              </a:rPr>
              <a:t>Death Notification </a:t>
            </a:r>
          </a:p>
        </p:txBody>
      </p:sp>
    </p:spTree>
    <p:extLst>
      <p:ext uri="{BB962C8B-B14F-4D97-AF65-F5344CB8AC3E}">
        <p14:creationId xmlns:p14="http://schemas.microsoft.com/office/powerpoint/2010/main" val="376471331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412776"/>
          </a:xfrm>
        </p:spPr>
        <p:txBody>
          <a:bodyPr vert="horz" lIns="91440" tIns="45720" rIns="91440" bIns="45720" rtlCol="0" anchor="b">
            <a:noAutofit/>
          </a:bodyPr>
          <a:lstStyle/>
          <a:p>
            <a:r>
              <a:rPr lang="en-CA" sz="4000" dirty="0">
                <a:effectLst/>
              </a:rPr>
              <a:t>Why does Digital Identity matter? </a:t>
            </a:r>
          </a:p>
        </p:txBody>
      </p:sp>
      <p:sp>
        <p:nvSpPr>
          <p:cNvPr id="8" name="AutoShape 6"/>
          <p:cNvSpPr>
            <a:spLocks noChangeArrowheads="1"/>
          </p:cNvSpPr>
          <p:nvPr/>
        </p:nvSpPr>
        <p:spPr bwMode="auto">
          <a:xfrm>
            <a:off x="3188462" y="2037242"/>
            <a:ext cx="2484438" cy="600075"/>
          </a:xfrm>
          <a:prstGeom prst="roundRect">
            <a:avLst>
              <a:gd name="adj" fmla="val 16667"/>
            </a:avLst>
          </a:prstGeom>
          <a:ln>
            <a:noFill/>
            <a:headEnd/>
            <a:tailEnd/>
          </a:ln>
          <a:extLst/>
        </p:spPr>
        <p:style>
          <a:lnRef idx="2">
            <a:schemeClr val="accent1"/>
          </a:lnRef>
          <a:fillRef idx="1">
            <a:schemeClr val="lt1"/>
          </a:fillRef>
          <a:effectRef idx="0">
            <a:schemeClr val="accent1"/>
          </a:effectRef>
          <a:fontRef idx="minor">
            <a:schemeClr val="dk1"/>
          </a:fontRef>
        </p:style>
        <p:txBody>
          <a:bodyPr vert="horz" wrap="square" lIns="36576" tIns="36576" rIns="36576" bIns="36576" numCol="1" anchor="t" anchorCtr="0" compatLnSpc="1">
            <a:prstTxWarp prst="textNoShape">
              <a:avLst/>
            </a:prstTxWarp>
          </a:bodyPr>
          <a:lstStyle/>
          <a:p>
            <a:endParaRPr lang="en-CA"/>
          </a:p>
        </p:txBody>
      </p:sp>
      <p:sp>
        <p:nvSpPr>
          <p:cNvPr id="9" name="Text Box 7"/>
          <p:cNvSpPr txBox="1">
            <a:spLocks noChangeArrowheads="1"/>
          </p:cNvSpPr>
          <p:nvPr/>
        </p:nvSpPr>
        <p:spPr bwMode="auto">
          <a:xfrm>
            <a:off x="457200" y="1817860"/>
            <a:ext cx="8229600" cy="600074"/>
          </a:xfrm>
          <a:prstGeom prst="rect">
            <a:avLst/>
          </a:prstGeom>
          <a:noFill/>
          <a:ln w="25400" algn="ctr">
            <a:noFill/>
            <a:miter lim="800000"/>
            <a:headEnd/>
            <a:tailEnd/>
          </a:ln>
          <a:effectLst/>
          <a:extLst/>
        </p:spPr>
        <p:txBody>
          <a:bodyPr vert="horz" wrap="square" lIns="36576" tIns="36576" rIns="36576" bIns="36576"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altLang="en-US" sz="2000" b="1" i="0" u="none" strike="noStrike" cap="none" normalizeH="0" baseline="0" dirty="0" smtClean="0">
                <a:ln>
                  <a:noFill/>
                </a:ln>
                <a:solidFill>
                  <a:srgbClr val="000000"/>
                </a:solidFill>
                <a:effectLst/>
                <a:latin typeface="+mj-lt"/>
                <a:cs typeface="Calibri" panose="020F0502020204030204" pitchFamily="34" charset="0"/>
              </a:rPr>
              <a:t>Digital Identity equips Joint Councils to realize long term goals:</a:t>
            </a:r>
            <a:endParaRPr kumimoji="0" lang="en-US" altLang="en-US" sz="2800" b="1" i="0" u="none" strike="noStrike" cap="none" normalizeH="0" baseline="0" dirty="0" smtClean="0">
              <a:ln>
                <a:noFill/>
              </a:ln>
              <a:solidFill>
                <a:schemeClr val="tx1"/>
              </a:solidFill>
              <a:effectLst/>
              <a:latin typeface="+mj-lt"/>
              <a:cs typeface="Calibri" panose="020F0502020204030204" pitchFamily="34" charset="0"/>
            </a:endParaRPr>
          </a:p>
        </p:txBody>
      </p:sp>
      <p:pic>
        <p:nvPicPr>
          <p:cNvPr id="10"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492896"/>
            <a:ext cx="9144000" cy="29982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2348159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035735" y="1150283"/>
            <a:ext cx="6779096" cy="927664"/>
          </a:xfrm>
        </p:spPr>
        <p:txBody>
          <a:bodyPr vert="horz" lIns="91440" tIns="45720" rIns="91440" bIns="45720" rtlCol="0" anchor="b">
            <a:noAutofit/>
          </a:bodyPr>
          <a:lstStyle/>
          <a:p>
            <a:pPr algn="l"/>
            <a:r>
              <a:rPr lang="en-CA" sz="4000" dirty="0" smtClean="0">
                <a:solidFill>
                  <a:srgbClr val="8C489F"/>
                </a:solidFill>
                <a:effectLst/>
                <a:latin typeface="Palatino Linotype" panose="02040502050505030304" pitchFamily="18" charset="0"/>
                <a:ea typeface="+mn-ea"/>
                <a:cs typeface="+mn-cs"/>
              </a:rPr>
              <a:t>3a. </a:t>
            </a:r>
            <a:r>
              <a:rPr lang="en-CA" sz="4000" dirty="0">
                <a:solidFill>
                  <a:srgbClr val="8C489F"/>
                </a:solidFill>
                <a:effectLst/>
                <a:latin typeface="Palatino Linotype" panose="02040502050505030304" pitchFamily="18" charset="0"/>
                <a:ea typeface="+mn-ea"/>
                <a:cs typeface="+mn-cs"/>
              </a:rPr>
              <a:t>Pilots: Supporting Client Centric Services</a:t>
            </a:r>
          </a:p>
        </p:txBody>
      </p:sp>
      <p:pic>
        <p:nvPicPr>
          <p:cNvPr id="5" name="Picture 3" descr="C:\Users\kannau\AppData\Local\Microsoft\Windows\Temporary Internet Files\Content.Outlook\6YC6KO9L\Pilots_Graphic.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9253" y="199688"/>
            <a:ext cx="1284268" cy="128426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C:\Users\kannau\AppData\Local\Microsoft\Windows\Temporary Internet Files\Content.Outlook\6YC6KO9L\Citizen_Centred_Graphic.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17124" y="873515"/>
            <a:ext cx="1079793" cy="906068"/>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kannau\AppData\Local\Microsoft\Windows\Temporary Internet Files\Content.IE5\22A1QJEL\Latina_College_Student[1].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7124" y="2456573"/>
            <a:ext cx="5256584" cy="349270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bcservices card"/>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1073980">
            <a:off x="5706846" y="3356040"/>
            <a:ext cx="2543197" cy="169377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6185585" y="6156897"/>
            <a:ext cx="2629246" cy="523220"/>
          </a:xfrm>
          <a:prstGeom prst="rect">
            <a:avLst/>
          </a:prstGeom>
        </p:spPr>
        <p:txBody>
          <a:bodyPr wrap="none">
            <a:spAutoFit/>
          </a:bodyPr>
          <a:lstStyle/>
          <a:p>
            <a:r>
              <a:rPr lang="en-CA" sz="2800" i="1" dirty="0" smtClean="0">
                <a:solidFill>
                  <a:srgbClr val="7030A0"/>
                </a:solidFill>
                <a:latin typeface="+mj-lt"/>
              </a:rPr>
              <a:t>Student Loans</a:t>
            </a:r>
            <a:endParaRPr lang="en-CA" sz="2800" i="1" dirty="0">
              <a:solidFill>
                <a:srgbClr val="7030A0"/>
              </a:solidFill>
              <a:latin typeface="+mj-lt"/>
            </a:endParaRPr>
          </a:p>
        </p:txBody>
      </p:sp>
    </p:spTree>
    <p:extLst>
      <p:ext uri="{BB962C8B-B14F-4D97-AF65-F5344CB8AC3E}">
        <p14:creationId xmlns:p14="http://schemas.microsoft.com/office/powerpoint/2010/main" val="375671695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158470" y="1183664"/>
            <a:ext cx="6821686" cy="792088"/>
          </a:xfrm>
        </p:spPr>
        <p:txBody>
          <a:bodyPr vert="horz" lIns="91440" tIns="45720" rIns="91440" bIns="45720" rtlCol="0" anchor="b">
            <a:noAutofit/>
          </a:bodyPr>
          <a:lstStyle/>
          <a:p>
            <a:pPr algn="l"/>
            <a:r>
              <a:rPr lang="en-CA" sz="4000" dirty="0" smtClean="0">
                <a:solidFill>
                  <a:srgbClr val="7030A0"/>
                </a:solidFill>
                <a:effectLst/>
              </a:rPr>
              <a:t>3b. </a:t>
            </a:r>
            <a:r>
              <a:rPr lang="en-CA" sz="4000" dirty="0">
                <a:solidFill>
                  <a:srgbClr val="8C489F"/>
                </a:solidFill>
                <a:effectLst/>
                <a:latin typeface="Palatino Linotype" panose="02040502050505030304" pitchFamily="18" charset="0"/>
                <a:ea typeface="+mn-ea"/>
                <a:cs typeface="+mn-cs"/>
              </a:rPr>
              <a:t>Pilots</a:t>
            </a:r>
            <a:r>
              <a:rPr lang="en-CA" sz="4000" dirty="0">
                <a:solidFill>
                  <a:srgbClr val="7030A0"/>
                </a:solidFill>
                <a:effectLst/>
              </a:rPr>
              <a:t>: Testing out </a:t>
            </a:r>
            <a:r>
              <a:rPr lang="en-CA" sz="4000" dirty="0" smtClean="0">
                <a:solidFill>
                  <a:srgbClr val="7030A0"/>
                </a:solidFill>
                <a:effectLst/>
              </a:rPr>
              <a:t>the Trust Framework  </a:t>
            </a:r>
            <a:endParaRPr lang="en-CA" sz="4000" dirty="0">
              <a:solidFill>
                <a:srgbClr val="7030A0"/>
              </a:solidFill>
              <a:effectLst/>
            </a:endParaRPr>
          </a:p>
        </p:txBody>
      </p:sp>
      <p:pic>
        <p:nvPicPr>
          <p:cNvPr id="7" name="Picture 3" descr="C:\Users\kannau\AppData\Local\Microsoft\Windows\Temporary Internet Files\Content.Outlook\6YC6KO9L\Pilots_Graphic.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0820" y="122974"/>
            <a:ext cx="1284268" cy="128426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https://lh3.googleusercontent.com/a7UXELBvdteADkCdbPNjjzOu1r6R6A9Z9N37Wpd6d6mp6TAv0Hp8gHn_PlOXCLQ_g9ywXiranHMUpAABVnAUQOcImyMzJjcaXKxJxU7yuI2TUjT_KROOO6m0dPizECgneHvJpNn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3528" y="2247395"/>
            <a:ext cx="5032591" cy="37382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pic>
        <p:nvPicPr>
          <p:cNvPr id="4" name="Picture 2" descr="C:\Users\kannau\AppData\Local\Microsoft\Windows\Temporary Internet Files\Content.Outlook\6YC6KO9L\PCTF_Graphic.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15468" y="658314"/>
            <a:ext cx="914402" cy="914402"/>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691680" y="3356992"/>
            <a:ext cx="1008112" cy="288032"/>
          </a:xfrm>
          <a:prstGeom prst="rect">
            <a:avLst/>
          </a:prstGeom>
          <a:noFill/>
        </p:spPr>
        <p:style>
          <a:lnRef idx="2">
            <a:schemeClr val="accent3"/>
          </a:lnRef>
          <a:fillRef idx="1">
            <a:schemeClr val="lt1"/>
          </a:fillRef>
          <a:effectRef idx="0">
            <a:schemeClr val="accent3"/>
          </a:effectRef>
          <a:fontRef idx="minor">
            <a:schemeClr val="dk1"/>
          </a:fontRef>
        </p:style>
        <p:txBody>
          <a:bodyPr rtlCol="0" anchor="ctr"/>
          <a:lstStyle/>
          <a:p>
            <a:pPr algn="ctr"/>
            <a:endParaRPr lang="en-CA"/>
          </a:p>
        </p:txBody>
      </p:sp>
      <p:pic>
        <p:nvPicPr>
          <p:cNvPr id="1026"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21150196">
            <a:off x="3216928" y="3132540"/>
            <a:ext cx="5571626" cy="277318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pic>
        <p:nvPicPr>
          <p:cNvPr id="9" name="Picture 8" descr="C:\Users\kannau\AppData\Local\Microsoft\Windows\Temporary Internet Files\Content.Outlook\6YC6KO9L\Technology_Graphic.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21178" y="973952"/>
            <a:ext cx="936104" cy="9361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3818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470647"/>
            <a:ext cx="9144000" cy="5916706"/>
          </a:xfrm>
          <a:prstGeom prst="rect">
            <a:avLst/>
          </a:prstGeom>
        </p:spPr>
      </p:pic>
    </p:spTree>
    <p:extLst>
      <p:ext uri="{BB962C8B-B14F-4D97-AF65-F5344CB8AC3E}">
        <p14:creationId xmlns:p14="http://schemas.microsoft.com/office/powerpoint/2010/main" val="218661539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395536" y="2708920"/>
            <a:ext cx="8229600" cy="1600200"/>
          </a:xfrm>
        </p:spPr>
        <p:txBody>
          <a:bodyPr/>
          <a:lstStyle/>
          <a:p>
            <a:r>
              <a:rPr lang="en-CA" sz="6600" dirty="0" smtClean="0">
                <a:effectLst/>
              </a:rPr>
              <a:t>Thank you!</a:t>
            </a:r>
            <a:endParaRPr lang="en-CA" sz="6600" dirty="0">
              <a:effectLst/>
            </a:endParaRPr>
          </a:p>
        </p:txBody>
      </p:sp>
    </p:spTree>
    <p:extLst>
      <p:ext uri="{BB962C8B-B14F-4D97-AF65-F5344CB8AC3E}">
        <p14:creationId xmlns:p14="http://schemas.microsoft.com/office/powerpoint/2010/main" val="178144004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79512" y="-243408"/>
            <a:ext cx="6039556" cy="1600200"/>
          </a:xfrm>
        </p:spPr>
        <p:txBody>
          <a:bodyPr/>
          <a:lstStyle/>
          <a:p>
            <a:r>
              <a:rPr lang="en-CA" sz="4000" dirty="0" smtClean="0">
                <a:effectLst/>
              </a:rPr>
              <a:t>Background</a:t>
            </a:r>
            <a:endParaRPr lang="en-CA" sz="4000" dirty="0">
              <a:effectLst/>
            </a:endParaRPr>
          </a:p>
        </p:txBody>
      </p:sp>
      <p:sp>
        <p:nvSpPr>
          <p:cNvPr id="4" name="Content Placeholder 3"/>
          <p:cNvSpPr>
            <a:spLocks noGrp="1"/>
          </p:cNvSpPr>
          <p:nvPr>
            <p:ph idx="1"/>
          </p:nvPr>
        </p:nvSpPr>
        <p:spPr>
          <a:xfrm>
            <a:off x="107504" y="1628800"/>
            <a:ext cx="6120680" cy="4968552"/>
          </a:xfrm>
          <a:noFill/>
          <a:ln>
            <a:noFill/>
          </a:ln>
        </p:spPr>
        <p:txBody>
          <a:bodyPr>
            <a:noAutofit/>
          </a:bodyPr>
          <a:lstStyle/>
          <a:p>
            <a:r>
              <a:rPr lang="en-US" sz="1800" b="1" dirty="0">
                <a:solidFill>
                  <a:schemeClr val="tx1"/>
                </a:solidFill>
              </a:rPr>
              <a:t>September 2016 </a:t>
            </a:r>
            <a:r>
              <a:rPr lang="en-US" sz="1800" dirty="0">
                <a:solidFill>
                  <a:schemeClr val="tx1"/>
                </a:solidFill>
              </a:rPr>
              <a:t>– Joint </a:t>
            </a:r>
            <a:r>
              <a:rPr lang="en-US" sz="1800" dirty="0" smtClean="0">
                <a:solidFill>
                  <a:schemeClr val="tx1"/>
                </a:solidFill>
              </a:rPr>
              <a:t>Council </a:t>
            </a:r>
            <a:r>
              <a:rPr lang="en-US" sz="1800" dirty="0">
                <a:solidFill>
                  <a:schemeClr val="tx1"/>
                </a:solidFill>
              </a:rPr>
              <a:t>agreed to leverage the FPT DMs’ Table to accelerate priority initiatives</a:t>
            </a:r>
            <a:r>
              <a:rPr lang="en-US" sz="1800" dirty="0" smtClean="0">
                <a:solidFill>
                  <a:schemeClr val="tx1"/>
                </a:solidFill>
              </a:rPr>
              <a:t>.</a:t>
            </a:r>
          </a:p>
          <a:p>
            <a:endParaRPr lang="en-CA" sz="1400" dirty="0">
              <a:solidFill>
                <a:schemeClr val="tx1"/>
              </a:solidFill>
            </a:endParaRPr>
          </a:p>
          <a:p>
            <a:r>
              <a:rPr lang="en-CA" sz="1800" b="1" dirty="0">
                <a:solidFill>
                  <a:schemeClr val="tx1"/>
                </a:solidFill>
              </a:rPr>
              <a:t>December 2016-Jan 2017</a:t>
            </a:r>
            <a:r>
              <a:rPr lang="en-CA" sz="1800" dirty="0">
                <a:solidFill>
                  <a:schemeClr val="tx1"/>
                </a:solidFill>
              </a:rPr>
              <a:t> the FWG completed one-on-one consultations with JC membership on JC  and jurisdictional priorities</a:t>
            </a:r>
            <a:r>
              <a:rPr lang="en-CA" sz="1800" dirty="0" smtClean="0">
                <a:solidFill>
                  <a:schemeClr val="tx1"/>
                </a:solidFill>
              </a:rPr>
              <a:t>.</a:t>
            </a:r>
          </a:p>
          <a:p>
            <a:endParaRPr lang="en-CA" sz="1400" dirty="0" smtClean="0">
              <a:solidFill>
                <a:schemeClr val="tx1"/>
              </a:solidFill>
            </a:endParaRPr>
          </a:p>
          <a:p>
            <a:r>
              <a:rPr lang="en-CA" sz="1800" b="1" dirty="0" smtClean="0">
                <a:solidFill>
                  <a:schemeClr val="tx1"/>
                </a:solidFill>
              </a:rPr>
              <a:t>February 2017 </a:t>
            </a:r>
            <a:r>
              <a:rPr lang="en-CA" sz="1800" dirty="0" smtClean="0">
                <a:solidFill>
                  <a:schemeClr val="tx1"/>
                </a:solidFill>
              </a:rPr>
              <a:t>– FWG presented priorities research and analysis at in-person meeting. </a:t>
            </a:r>
          </a:p>
          <a:p>
            <a:pPr marL="0" indent="0">
              <a:buNone/>
            </a:pPr>
            <a:endParaRPr lang="en-US" sz="1000" dirty="0" smtClean="0">
              <a:solidFill>
                <a:schemeClr val="tx1"/>
              </a:solidFill>
            </a:endParaRPr>
          </a:p>
          <a:p>
            <a:pPr lvl="0"/>
            <a:r>
              <a:rPr lang="en-US" sz="1800" b="1" dirty="0" smtClean="0">
                <a:solidFill>
                  <a:schemeClr val="tx1"/>
                </a:solidFill>
              </a:rPr>
              <a:t>April 2017 </a:t>
            </a:r>
            <a:r>
              <a:rPr lang="en-US" sz="1800" dirty="0" smtClean="0">
                <a:solidFill>
                  <a:schemeClr val="tx1"/>
                </a:solidFill>
              </a:rPr>
              <a:t>- Clerks and Cabinet Secretaries requested that identity management be accelerated more quickly.</a:t>
            </a:r>
          </a:p>
          <a:p>
            <a:pPr marL="0" lvl="0" indent="0">
              <a:buNone/>
            </a:pPr>
            <a:endParaRPr lang="en-US" sz="1400" dirty="0" smtClean="0">
              <a:solidFill>
                <a:schemeClr val="tx1"/>
              </a:solidFill>
            </a:endParaRPr>
          </a:p>
          <a:p>
            <a:r>
              <a:rPr lang="en-US" sz="1800" b="1" dirty="0">
                <a:solidFill>
                  <a:schemeClr val="tx1"/>
                </a:solidFill>
              </a:rPr>
              <a:t>May 2017 </a:t>
            </a:r>
            <a:r>
              <a:rPr lang="en-US" sz="1800" dirty="0">
                <a:solidFill>
                  <a:schemeClr val="tx1"/>
                </a:solidFill>
              </a:rPr>
              <a:t>– FPT DMs’ Table Presentation on the Pilot Opportunities Working Group (POWG</a:t>
            </a:r>
            <a:r>
              <a:rPr lang="en-US" sz="1800" dirty="0" smtClean="0">
                <a:solidFill>
                  <a:schemeClr val="tx1"/>
                </a:solidFill>
              </a:rPr>
              <a:t>).</a:t>
            </a:r>
            <a:endParaRPr lang="en-US" sz="1800" dirty="0">
              <a:solidFill>
                <a:schemeClr val="tx1"/>
              </a:solidFill>
            </a:endParaRPr>
          </a:p>
        </p:txBody>
      </p:sp>
      <p:grpSp>
        <p:nvGrpSpPr>
          <p:cNvPr id="6" name="Group 5"/>
          <p:cNvGrpSpPr/>
          <p:nvPr/>
        </p:nvGrpSpPr>
        <p:grpSpPr>
          <a:xfrm>
            <a:off x="6219068" y="-30301"/>
            <a:ext cx="2924932" cy="6888301"/>
            <a:chOff x="6219068" y="-30301"/>
            <a:chExt cx="2924932" cy="6888301"/>
          </a:xfrm>
        </p:grpSpPr>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19068" y="2100029"/>
              <a:ext cx="2924932" cy="27025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Rectangle 8"/>
            <p:cNvSpPr/>
            <p:nvPr/>
          </p:nvSpPr>
          <p:spPr>
            <a:xfrm>
              <a:off x="6219068" y="-30301"/>
              <a:ext cx="2924932" cy="213032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6219068" y="4802597"/>
              <a:ext cx="2924932" cy="2055403"/>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191884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35496" y="404664"/>
            <a:ext cx="5389265" cy="907504"/>
          </a:xfrm>
        </p:spPr>
        <p:txBody>
          <a:bodyPr/>
          <a:lstStyle/>
          <a:p>
            <a:r>
              <a:rPr lang="en-CA" sz="4000" dirty="0" smtClean="0">
                <a:effectLst/>
              </a:rPr>
              <a:t>Roadmap Background</a:t>
            </a:r>
            <a:endParaRPr lang="en-CA" sz="4000" dirty="0">
              <a:effectLst/>
            </a:endParaRPr>
          </a:p>
        </p:txBody>
      </p:sp>
      <p:sp>
        <p:nvSpPr>
          <p:cNvPr id="3" name="Content Placeholder 2"/>
          <p:cNvSpPr>
            <a:spLocks noGrp="1"/>
          </p:cNvSpPr>
          <p:nvPr>
            <p:ph idx="1"/>
          </p:nvPr>
        </p:nvSpPr>
        <p:spPr>
          <a:xfrm>
            <a:off x="0" y="1412776"/>
            <a:ext cx="5389265" cy="5256584"/>
          </a:xfrm>
        </p:spPr>
        <p:txBody>
          <a:bodyPr>
            <a:noAutofit/>
          </a:bodyPr>
          <a:lstStyle/>
          <a:p>
            <a:r>
              <a:rPr lang="en-CA" sz="1800" b="1" dirty="0" smtClean="0">
                <a:solidFill>
                  <a:schemeClr val="tx1"/>
                </a:solidFill>
              </a:rPr>
              <a:t>February </a:t>
            </a:r>
            <a:r>
              <a:rPr lang="en-CA" sz="1800" b="1" dirty="0">
                <a:solidFill>
                  <a:schemeClr val="tx1"/>
                </a:solidFill>
              </a:rPr>
              <a:t>2017 </a:t>
            </a:r>
            <a:r>
              <a:rPr lang="en-CA" sz="1800" dirty="0">
                <a:solidFill>
                  <a:schemeClr val="tx1"/>
                </a:solidFill>
              </a:rPr>
              <a:t>– Joint Council in-person meeting. </a:t>
            </a:r>
            <a:endParaRPr lang="en-CA" sz="1800" dirty="0" smtClean="0">
              <a:solidFill>
                <a:schemeClr val="tx1"/>
              </a:solidFill>
            </a:endParaRPr>
          </a:p>
          <a:p>
            <a:pPr lvl="1"/>
            <a:r>
              <a:rPr lang="en-CA" sz="1400" dirty="0" smtClean="0">
                <a:solidFill>
                  <a:schemeClr val="tx1"/>
                </a:solidFill>
              </a:rPr>
              <a:t>Identity </a:t>
            </a:r>
            <a:r>
              <a:rPr lang="en-CA" sz="1400" dirty="0">
                <a:solidFill>
                  <a:schemeClr val="tx1"/>
                </a:solidFill>
              </a:rPr>
              <a:t>Management was identified as </a:t>
            </a:r>
            <a:r>
              <a:rPr lang="en-CA" sz="1400" dirty="0" smtClean="0">
                <a:solidFill>
                  <a:schemeClr val="tx1"/>
                </a:solidFill>
              </a:rPr>
              <a:t>top </a:t>
            </a:r>
            <a:r>
              <a:rPr lang="en-CA" sz="1400" dirty="0">
                <a:solidFill>
                  <a:schemeClr val="tx1"/>
                </a:solidFill>
              </a:rPr>
              <a:t>priority. </a:t>
            </a:r>
            <a:endParaRPr lang="en-CA" sz="1400" dirty="0" smtClean="0">
              <a:solidFill>
                <a:schemeClr val="tx1"/>
              </a:solidFill>
            </a:endParaRPr>
          </a:p>
          <a:p>
            <a:pPr lvl="1"/>
            <a:r>
              <a:rPr lang="en-CA" sz="1400" dirty="0" smtClean="0">
                <a:solidFill>
                  <a:schemeClr val="tx1"/>
                </a:solidFill>
              </a:rPr>
              <a:t>Alberta </a:t>
            </a:r>
            <a:r>
              <a:rPr lang="en-US" sz="1400" dirty="0" smtClean="0">
                <a:solidFill>
                  <a:schemeClr val="tx1"/>
                </a:solidFill>
              </a:rPr>
              <a:t>and </a:t>
            </a:r>
            <a:r>
              <a:rPr lang="en-US" sz="1400" dirty="0">
                <a:solidFill>
                  <a:schemeClr val="tx1"/>
                </a:solidFill>
              </a:rPr>
              <a:t>British Columbia identified as co-leads for Identity Management. </a:t>
            </a:r>
          </a:p>
          <a:p>
            <a:pPr marL="0" indent="0">
              <a:buNone/>
            </a:pPr>
            <a:endParaRPr lang="en-US" sz="1700" dirty="0">
              <a:solidFill>
                <a:schemeClr val="tx1"/>
              </a:solidFill>
            </a:endParaRPr>
          </a:p>
          <a:p>
            <a:r>
              <a:rPr lang="en-US" sz="1800" b="1" dirty="0" smtClean="0">
                <a:solidFill>
                  <a:schemeClr val="tx1"/>
                </a:solidFill>
              </a:rPr>
              <a:t>October 2017 </a:t>
            </a:r>
            <a:r>
              <a:rPr lang="en-US" sz="1800" dirty="0" smtClean="0">
                <a:solidFill>
                  <a:schemeClr val="tx1"/>
                </a:solidFill>
              </a:rPr>
              <a:t>– Co-leads developed </a:t>
            </a:r>
            <a:r>
              <a:rPr lang="en-US" sz="1800" dirty="0">
                <a:solidFill>
                  <a:schemeClr val="tx1"/>
                </a:solidFill>
              </a:rPr>
              <a:t>draft roadmap with input from all jurisdictions through the Identity Management Sub-Committee (IMSC) and the Framework Working Group.</a:t>
            </a:r>
          </a:p>
          <a:p>
            <a:pPr lvl="1"/>
            <a:r>
              <a:rPr lang="en-US" dirty="0">
                <a:solidFill>
                  <a:schemeClr val="tx1"/>
                </a:solidFill>
              </a:rPr>
              <a:t>Reviewed by Joint </a:t>
            </a:r>
            <a:r>
              <a:rPr lang="en-US" dirty="0" smtClean="0">
                <a:solidFill>
                  <a:schemeClr val="tx1"/>
                </a:solidFill>
              </a:rPr>
              <a:t>Council </a:t>
            </a:r>
            <a:r>
              <a:rPr lang="en-US" dirty="0">
                <a:solidFill>
                  <a:schemeClr val="tx1"/>
                </a:solidFill>
              </a:rPr>
              <a:t>October 5, 2017</a:t>
            </a:r>
            <a:r>
              <a:rPr lang="en-US" dirty="0" smtClean="0">
                <a:solidFill>
                  <a:schemeClr val="tx1"/>
                </a:solidFill>
              </a:rPr>
              <a:t>.</a:t>
            </a:r>
          </a:p>
          <a:p>
            <a:pPr lvl="1"/>
            <a:r>
              <a:rPr lang="en-US" dirty="0" smtClean="0">
                <a:solidFill>
                  <a:schemeClr val="tx1"/>
                </a:solidFill>
              </a:rPr>
              <a:t>Reviewed by FPT DMs </a:t>
            </a:r>
          </a:p>
          <a:p>
            <a:pPr marL="457200" lvl="1" indent="0">
              <a:buNone/>
            </a:pPr>
            <a:r>
              <a:rPr lang="en-US" dirty="0" smtClean="0">
                <a:solidFill>
                  <a:schemeClr val="tx1"/>
                </a:solidFill>
              </a:rPr>
              <a:t>    October 12, 2017</a:t>
            </a:r>
          </a:p>
          <a:p>
            <a:pPr marL="457200" lvl="1" indent="0">
              <a:buNone/>
            </a:pPr>
            <a:endParaRPr lang="en-US" dirty="0" smtClean="0">
              <a:solidFill>
                <a:schemeClr val="tx1"/>
              </a:solidFill>
            </a:endParaRPr>
          </a:p>
          <a:p>
            <a:r>
              <a:rPr lang="en-US" sz="1800" b="1" dirty="0" smtClean="0">
                <a:solidFill>
                  <a:schemeClr val="tx1"/>
                </a:solidFill>
              </a:rPr>
              <a:t>December 2017</a:t>
            </a:r>
            <a:r>
              <a:rPr lang="en-US" sz="1800" dirty="0">
                <a:solidFill>
                  <a:schemeClr val="tx1"/>
                </a:solidFill>
              </a:rPr>
              <a:t> </a:t>
            </a:r>
            <a:r>
              <a:rPr lang="en-US" sz="1800" dirty="0" smtClean="0">
                <a:solidFill>
                  <a:schemeClr val="tx1"/>
                </a:solidFill>
              </a:rPr>
              <a:t>--Co-leads </a:t>
            </a:r>
            <a:r>
              <a:rPr lang="en-US" sz="1800" dirty="0">
                <a:solidFill>
                  <a:schemeClr val="tx1"/>
                </a:solidFill>
              </a:rPr>
              <a:t>identified need for federal representation in priority work </a:t>
            </a:r>
            <a:r>
              <a:rPr lang="en-US" sz="1800" dirty="0" smtClean="0">
                <a:solidFill>
                  <a:schemeClr val="tx1"/>
                </a:solidFill>
              </a:rPr>
              <a:t>stream. </a:t>
            </a:r>
            <a:endParaRPr lang="en-US" sz="1800" dirty="0">
              <a:solidFill>
                <a:schemeClr val="tx1"/>
              </a:solidFill>
            </a:endParaRPr>
          </a:p>
          <a:p>
            <a:pPr marL="457200" lvl="1" indent="0">
              <a:buNone/>
            </a:pPr>
            <a:endParaRPr lang="en-US" dirty="0">
              <a:solidFill>
                <a:schemeClr val="tx1"/>
              </a:solidFill>
            </a:endParaRPr>
          </a:p>
          <a:p>
            <a:pPr marL="0" indent="0">
              <a:buNone/>
            </a:pPr>
            <a:endParaRPr lang="en-CA" sz="1600" dirty="0">
              <a:solidFill>
                <a:schemeClr val="tx1"/>
              </a:solidFill>
            </a:endParaRPr>
          </a:p>
        </p:txBody>
      </p:sp>
      <p:pic>
        <p:nvPicPr>
          <p:cNvPr id="4"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0750" r="11879"/>
          <a:stretch/>
        </p:blipFill>
        <p:spPr bwMode="auto">
          <a:xfrm>
            <a:off x="5389265" y="0"/>
            <a:ext cx="3744416" cy="685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0217211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0" y="-289332"/>
            <a:ext cx="9144000" cy="1600200"/>
          </a:xfrm>
        </p:spPr>
        <p:txBody>
          <a:bodyPr/>
          <a:lstStyle/>
          <a:p>
            <a:r>
              <a:rPr lang="en-US" sz="4000" dirty="0" smtClean="0">
                <a:effectLst/>
              </a:rPr>
              <a:t>Roadmap Components</a:t>
            </a:r>
            <a:endParaRPr lang="en-CA" sz="4000" dirty="0">
              <a:effectLst/>
            </a:endParaRPr>
          </a:p>
        </p:txBody>
      </p:sp>
      <p:grpSp>
        <p:nvGrpSpPr>
          <p:cNvPr id="4" name="Group 3"/>
          <p:cNvGrpSpPr/>
          <p:nvPr/>
        </p:nvGrpSpPr>
        <p:grpSpPr>
          <a:xfrm>
            <a:off x="611420" y="1700808"/>
            <a:ext cx="8497084" cy="4682501"/>
            <a:chOff x="323388" y="1338787"/>
            <a:chExt cx="8497084" cy="4682501"/>
          </a:xfrm>
        </p:grpSpPr>
        <p:sp>
          <p:nvSpPr>
            <p:cNvPr id="5" name="Text Box 2"/>
            <p:cNvSpPr txBox="1">
              <a:spLocks noChangeArrowheads="1"/>
            </p:cNvSpPr>
            <p:nvPr/>
          </p:nvSpPr>
          <p:spPr bwMode="auto">
            <a:xfrm>
              <a:off x="1318263" y="1463094"/>
              <a:ext cx="5257800" cy="525746"/>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pPr marL="0" marR="0" lvl="0" indent="0" defTabSz="914400" rtl="0" eaLnBrk="0" fontAlgn="base" latinLnBrk="0" hangingPunct="0">
                <a:lnSpc>
                  <a:spcPct val="100000"/>
                </a:lnSpc>
                <a:spcBef>
                  <a:spcPct val="0"/>
                </a:spcBef>
                <a:spcAft>
                  <a:spcPct val="0"/>
                </a:spcAft>
                <a:buClrTx/>
                <a:buSzTx/>
                <a:buFontTx/>
                <a:buNone/>
                <a:tabLst/>
              </a:pPr>
              <a:r>
                <a:rPr kumimoji="0" lang="en-US" altLang="en-US" sz="2800" b="1" i="0" u="none" strike="noStrike" cap="none" normalizeH="0" baseline="0" dirty="0" smtClean="0">
                  <a:ln>
                    <a:noFill/>
                  </a:ln>
                  <a:solidFill>
                    <a:srgbClr val="EC098C"/>
                  </a:solidFill>
                  <a:effectLst/>
                  <a:latin typeface="Arial" panose="020B0604020202020204" pitchFamily="34" charset="0"/>
                </a:rPr>
                <a:t>POLICY AND GOVERNANCE</a:t>
              </a:r>
              <a:endParaRPr kumimoji="0" lang="en-US" altLang="en-US" sz="2800" b="1" i="0" u="none" strike="noStrike" cap="none" normalizeH="0" baseline="0" dirty="0" smtClean="0">
                <a:ln>
                  <a:noFill/>
                </a:ln>
                <a:solidFill>
                  <a:schemeClr val="tx1"/>
                </a:solidFill>
                <a:effectLst/>
                <a:latin typeface="Arial" panose="020B0604020202020204" pitchFamily="34" charset="0"/>
              </a:endParaRPr>
            </a:p>
          </p:txBody>
        </p:sp>
        <p:sp>
          <p:nvSpPr>
            <p:cNvPr id="6" name="Text Box 6"/>
            <p:cNvSpPr txBox="1">
              <a:spLocks noChangeArrowheads="1"/>
            </p:cNvSpPr>
            <p:nvPr/>
          </p:nvSpPr>
          <p:spPr bwMode="auto">
            <a:xfrm>
              <a:off x="1318262" y="2447364"/>
              <a:ext cx="7502210" cy="477579"/>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pPr marL="0" marR="0" lvl="0" indent="0" defTabSz="914400" rtl="0" eaLnBrk="0" fontAlgn="base" latinLnBrk="0" hangingPunct="0">
                <a:lnSpc>
                  <a:spcPct val="100000"/>
                </a:lnSpc>
                <a:spcBef>
                  <a:spcPct val="0"/>
                </a:spcBef>
                <a:spcAft>
                  <a:spcPct val="0"/>
                </a:spcAft>
                <a:buClrTx/>
                <a:buSzTx/>
                <a:buFontTx/>
                <a:buNone/>
                <a:tabLst/>
              </a:pPr>
              <a:r>
                <a:rPr kumimoji="0" lang="en-US" altLang="en-US" sz="2800" b="1" i="0" u="none" strike="noStrike" cap="none" normalizeH="0" baseline="0" dirty="0" smtClean="0">
                  <a:ln>
                    <a:noFill/>
                  </a:ln>
                  <a:solidFill>
                    <a:srgbClr val="F79727"/>
                  </a:solidFill>
                  <a:effectLst/>
                  <a:latin typeface="Arial" panose="020B0604020202020204" pitchFamily="34" charset="0"/>
                </a:rPr>
                <a:t>COMMUNICATION</a:t>
              </a:r>
              <a:r>
                <a:rPr kumimoji="0" lang="en-US" altLang="en-US" sz="2800" b="1" i="0" u="none" strike="noStrike" cap="none" normalizeH="0" dirty="0" smtClean="0">
                  <a:ln>
                    <a:noFill/>
                  </a:ln>
                  <a:solidFill>
                    <a:srgbClr val="F79727"/>
                  </a:solidFill>
                  <a:effectLst/>
                  <a:latin typeface="Arial" panose="020B0604020202020204" pitchFamily="34" charset="0"/>
                </a:rPr>
                <a:t> </a:t>
              </a:r>
              <a:r>
                <a:rPr lang="en-US" altLang="en-US" sz="2800" b="1" dirty="0" smtClean="0">
                  <a:solidFill>
                    <a:srgbClr val="F79727"/>
                  </a:solidFill>
                  <a:latin typeface="Arial" panose="020B0604020202020204" pitchFamily="34" charset="0"/>
                </a:rPr>
                <a:t>AND </a:t>
              </a:r>
              <a:r>
                <a:rPr kumimoji="0" lang="en-US" altLang="en-US" sz="2800" b="1" i="0" u="none" strike="noStrike" cap="none" normalizeH="0" baseline="0" dirty="0" smtClean="0">
                  <a:ln>
                    <a:noFill/>
                  </a:ln>
                  <a:solidFill>
                    <a:srgbClr val="F79727"/>
                  </a:solidFill>
                  <a:effectLst/>
                  <a:latin typeface="Arial" panose="020B0604020202020204" pitchFamily="34" charset="0"/>
                </a:rPr>
                <a:t>COLLABORATION</a:t>
              </a:r>
              <a:endParaRPr kumimoji="0" lang="en-US" altLang="en-US" sz="2800" b="1" i="0" u="none" strike="noStrike" cap="none" normalizeH="0" baseline="0" dirty="0" smtClean="0">
                <a:ln>
                  <a:noFill/>
                </a:ln>
                <a:solidFill>
                  <a:schemeClr val="tx1"/>
                </a:solidFill>
                <a:effectLst/>
                <a:latin typeface="Arial" panose="020B0604020202020204" pitchFamily="34" charset="0"/>
              </a:endParaRPr>
            </a:p>
          </p:txBody>
        </p:sp>
        <p:sp>
          <p:nvSpPr>
            <p:cNvPr id="8" name="Text Box 7"/>
            <p:cNvSpPr txBox="1">
              <a:spLocks noChangeArrowheads="1"/>
            </p:cNvSpPr>
            <p:nvPr/>
          </p:nvSpPr>
          <p:spPr bwMode="auto">
            <a:xfrm>
              <a:off x="1318263" y="3445283"/>
              <a:ext cx="7142170" cy="487773"/>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pPr marL="0" marR="0" lvl="0" indent="0"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smtClean="0">
                  <a:ln>
                    <a:noFill/>
                  </a:ln>
                  <a:solidFill>
                    <a:srgbClr val="00AEDA"/>
                  </a:solidFill>
                  <a:effectLst/>
                  <a:latin typeface="Arial" panose="020B0604020202020204" pitchFamily="34" charset="0"/>
                </a:rPr>
                <a:t>PAN-CANADIAN TRUST FRAMEWORK</a:t>
              </a:r>
              <a:endParaRPr kumimoji="0" lang="en-US" altLang="en-US" sz="2400" b="0" i="0" u="none" strike="noStrike" cap="none" normalizeH="0" baseline="0" dirty="0" smtClean="0">
                <a:ln>
                  <a:noFill/>
                </a:ln>
                <a:solidFill>
                  <a:schemeClr val="tx1"/>
                </a:solidFill>
                <a:effectLst/>
                <a:latin typeface="Arial" panose="020B0604020202020204" pitchFamily="34" charset="0"/>
              </a:endParaRPr>
            </a:p>
          </p:txBody>
        </p:sp>
        <p:sp>
          <p:nvSpPr>
            <p:cNvPr id="9" name="Text Box 8"/>
            <p:cNvSpPr txBox="1">
              <a:spLocks noChangeArrowheads="1"/>
            </p:cNvSpPr>
            <p:nvPr/>
          </p:nvSpPr>
          <p:spPr bwMode="auto">
            <a:xfrm>
              <a:off x="1318263" y="4426333"/>
              <a:ext cx="4909921" cy="610767"/>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pPr marL="0" marR="0" lvl="0" indent="0"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smtClean="0">
                  <a:ln>
                    <a:noFill/>
                  </a:ln>
                  <a:solidFill>
                    <a:srgbClr val="8C489F"/>
                  </a:solidFill>
                  <a:effectLst/>
                  <a:latin typeface="Arial" panose="020B0604020202020204" pitchFamily="34" charset="0"/>
                </a:rPr>
                <a:t>PILOTS</a:t>
              </a:r>
              <a:endParaRPr kumimoji="0" lang="en-US" altLang="en-US" sz="2400" b="0" i="0" u="none" strike="noStrike" cap="none" normalizeH="0" baseline="0" dirty="0" smtClean="0">
                <a:ln>
                  <a:noFill/>
                </a:ln>
                <a:solidFill>
                  <a:schemeClr val="tx1"/>
                </a:solidFill>
                <a:effectLst/>
                <a:latin typeface="Arial" panose="020B0604020202020204" pitchFamily="34" charset="0"/>
              </a:endParaRPr>
            </a:p>
          </p:txBody>
        </p:sp>
        <p:sp>
          <p:nvSpPr>
            <p:cNvPr id="10" name="Text Box 9"/>
            <p:cNvSpPr txBox="1">
              <a:spLocks noChangeArrowheads="1"/>
            </p:cNvSpPr>
            <p:nvPr/>
          </p:nvSpPr>
          <p:spPr bwMode="auto">
            <a:xfrm>
              <a:off x="1318263" y="5376345"/>
              <a:ext cx="5125945" cy="500927"/>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pPr marL="0" marR="0" lvl="0" indent="0"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smtClean="0">
                  <a:ln>
                    <a:noFill/>
                  </a:ln>
                  <a:solidFill>
                    <a:srgbClr val="8CC63E"/>
                  </a:solidFill>
                  <a:effectLst/>
                  <a:latin typeface="Arial" panose="020B0604020202020204" pitchFamily="34" charset="0"/>
                </a:rPr>
                <a:t>TECHNOLOGY</a:t>
              </a:r>
              <a:endParaRPr kumimoji="0" lang="en-US" altLang="en-US" sz="2400" b="0" i="0" u="none" strike="noStrike" cap="none" normalizeH="0" baseline="0" dirty="0" smtClean="0">
                <a:ln>
                  <a:noFill/>
                </a:ln>
                <a:solidFill>
                  <a:schemeClr val="tx1"/>
                </a:solidFill>
                <a:effectLst/>
                <a:latin typeface="Arial" panose="020B0604020202020204" pitchFamily="34" charset="0"/>
              </a:endParaRPr>
            </a:p>
          </p:txBody>
        </p:sp>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9336" y="2322973"/>
              <a:ext cx="759930" cy="734259"/>
            </a:xfrm>
            <a:prstGeom prst="rect">
              <a:avLst/>
            </a:prstGeom>
          </p:spPr>
        </p:pic>
        <p:pic>
          <p:nvPicPr>
            <p:cNvPr id="12" name="Picture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9336" y="3307159"/>
              <a:ext cx="759930" cy="734259"/>
            </a:xfrm>
            <a:prstGeom prst="rect">
              <a:avLst/>
            </a:prstGeom>
          </p:spPr>
        </p:pic>
        <p:pic>
          <p:nvPicPr>
            <p:cNvPr id="13" name="Picture 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23388" y="4291345"/>
              <a:ext cx="771827" cy="745755"/>
            </a:xfrm>
            <a:prstGeom prst="rect">
              <a:avLst/>
            </a:prstGeom>
          </p:spPr>
        </p:pic>
        <p:pic>
          <p:nvPicPr>
            <p:cNvPr id="14" name="Picture 1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29336" y="1338787"/>
              <a:ext cx="759930" cy="734259"/>
            </a:xfrm>
            <a:prstGeom prst="rect">
              <a:avLst/>
            </a:prstGeom>
          </p:spPr>
        </p:pic>
        <p:pic>
          <p:nvPicPr>
            <p:cNvPr id="15" name="Picture 1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29336" y="5287029"/>
              <a:ext cx="759930" cy="734259"/>
            </a:xfrm>
            <a:prstGeom prst="rect">
              <a:avLst/>
            </a:prstGeom>
          </p:spPr>
        </p:pic>
      </p:grpSp>
    </p:spTree>
    <p:extLst>
      <p:ext uri="{BB962C8B-B14F-4D97-AF65-F5344CB8AC3E}">
        <p14:creationId xmlns:p14="http://schemas.microsoft.com/office/powerpoint/2010/main" val="4462576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71600" y="1916832"/>
            <a:ext cx="6226185" cy="1728192"/>
          </a:xfrm>
        </p:spPr>
        <p:txBody>
          <a:bodyPr>
            <a:normAutofit/>
          </a:bodyPr>
          <a:lstStyle/>
          <a:p>
            <a:pPr marL="0" indent="0">
              <a:buNone/>
            </a:pPr>
            <a:r>
              <a:rPr lang="en-CA" sz="2000" b="1" i="1" dirty="0" smtClean="0">
                <a:solidFill>
                  <a:schemeClr val="tx1"/>
                </a:solidFill>
              </a:rPr>
              <a:t>Articulating a Pan-Canadian public policy position on Identity Management</a:t>
            </a:r>
          </a:p>
        </p:txBody>
      </p:sp>
      <p:sp>
        <p:nvSpPr>
          <p:cNvPr id="6" name="Text Box 2"/>
          <p:cNvSpPr txBox="1">
            <a:spLocks noChangeArrowheads="1"/>
          </p:cNvSpPr>
          <p:nvPr/>
        </p:nvSpPr>
        <p:spPr bwMode="auto">
          <a:xfrm>
            <a:off x="1291913" y="920920"/>
            <a:ext cx="5257800" cy="277813"/>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pPr marL="0" marR="0" lvl="0" indent="0" defTabSz="914400" rtl="0" eaLnBrk="0" fontAlgn="base" latinLnBrk="0" hangingPunct="0">
              <a:lnSpc>
                <a:spcPct val="100000"/>
              </a:lnSpc>
              <a:spcBef>
                <a:spcPct val="0"/>
              </a:spcBef>
              <a:spcAft>
                <a:spcPct val="0"/>
              </a:spcAft>
              <a:buClrTx/>
              <a:buSzTx/>
              <a:buFontTx/>
              <a:buNone/>
              <a:tabLst/>
            </a:pPr>
            <a:endParaRPr kumimoji="0" lang="en-US" altLang="en-US" sz="2800" b="0" i="0" u="none" strike="noStrike" cap="none" normalizeH="0" baseline="0" dirty="0" smtClean="0">
              <a:ln>
                <a:noFill/>
              </a:ln>
              <a:solidFill>
                <a:schemeClr val="tx1"/>
              </a:solidFill>
              <a:effectLst/>
              <a:latin typeface="Arial" panose="020B0604020202020204" pitchFamily="34" charset="0"/>
            </a:endParaRPr>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6681" y="250954"/>
            <a:ext cx="1276967" cy="1233830"/>
          </a:xfrm>
          <a:prstGeom prst="rect">
            <a:avLst/>
          </a:prstGeom>
        </p:spPr>
      </p:pic>
      <p:sp>
        <p:nvSpPr>
          <p:cNvPr id="10" name="Rectangle 9"/>
          <p:cNvSpPr/>
          <p:nvPr/>
        </p:nvSpPr>
        <p:spPr>
          <a:xfrm>
            <a:off x="1442874" y="566977"/>
            <a:ext cx="7257668" cy="707886"/>
          </a:xfrm>
          <a:prstGeom prst="rect">
            <a:avLst/>
          </a:prstGeom>
        </p:spPr>
        <p:txBody>
          <a:bodyPr wrap="square">
            <a:spAutoFit/>
          </a:bodyPr>
          <a:lstStyle/>
          <a:p>
            <a:pPr lvl="0" eaLnBrk="0" fontAlgn="base" hangingPunct="0">
              <a:spcBef>
                <a:spcPct val="0"/>
              </a:spcBef>
              <a:spcAft>
                <a:spcPct val="0"/>
              </a:spcAft>
            </a:pPr>
            <a:r>
              <a:rPr lang="en-US" altLang="en-US" sz="4000" dirty="0" smtClean="0">
                <a:solidFill>
                  <a:srgbClr val="EC098C"/>
                </a:solidFill>
                <a:ea typeface="+mj-ea"/>
                <a:cs typeface="+mj-cs"/>
              </a:rPr>
              <a:t>Policy and Governance</a:t>
            </a:r>
            <a:endParaRPr lang="en-US" altLang="en-US" sz="4000" dirty="0">
              <a:solidFill>
                <a:srgbClr val="EC098C"/>
              </a:solidFill>
              <a:ea typeface="+mj-ea"/>
              <a:cs typeface="+mj-cs"/>
            </a:endParaRPr>
          </a:p>
        </p:txBody>
      </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21398099">
            <a:off x="2145321" y="2939218"/>
            <a:ext cx="5405042" cy="334808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3845659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6681" y="250954"/>
            <a:ext cx="1276967" cy="1233830"/>
          </a:xfrm>
          <a:prstGeom prst="rect">
            <a:avLst/>
          </a:prstGeom>
        </p:spPr>
      </p:pic>
      <p:graphicFrame>
        <p:nvGraphicFramePr>
          <p:cNvPr id="7" name="Chart 6"/>
          <p:cNvGraphicFramePr/>
          <p:nvPr>
            <p:extLst>
              <p:ext uri="{D42A27DB-BD31-4B8C-83A1-F6EECF244321}">
                <p14:modId xmlns:p14="http://schemas.microsoft.com/office/powerpoint/2010/main" val="2311997954"/>
              </p:ext>
            </p:extLst>
          </p:nvPr>
        </p:nvGraphicFramePr>
        <p:xfrm>
          <a:off x="126681" y="1556792"/>
          <a:ext cx="8765799" cy="5301208"/>
        </p:xfrm>
        <a:graphic>
          <a:graphicData uri="http://schemas.openxmlformats.org/drawingml/2006/chart">
            <c:chart xmlns:c="http://schemas.openxmlformats.org/drawingml/2006/chart" xmlns:r="http://schemas.openxmlformats.org/officeDocument/2006/relationships" r:id="rId4"/>
          </a:graphicData>
        </a:graphic>
      </p:graphicFrame>
      <p:sp>
        <p:nvSpPr>
          <p:cNvPr id="9" name="Rectangle 8"/>
          <p:cNvSpPr/>
          <p:nvPr/>
        </p:nvSpPr>
        <p:spPr>
          <a:xfrm>
            <a:off x="1442874" y="566977"/>
            <a:ext cx="7257668" cy="707886"/>
          </a:xfrm>
          <a:prstGeom prst="rect">
            <a:avLst/>
          </a:prstGeom>
        </p:spPr>
        <p:txBody>
          <a:bodyPr wrap="square">
            <a:spAutoFit/>
          </a:bodyPr>
          <a:lstStyle/>
          <a:p>
            <a:pPr lvl="0" eaLnBrk="0" fontAlgn="base" hangingPunct="0">
              <a:spcBef>
                <a:spcPct val="0"/>
              </a:spcBef>
              <a:spcAft>
                <a:spcPct val="0"/>
              </a:spcAft>
            </a:pPr>
            <a:r>
              <a:rPr lang="en-US" altLang="en-US" sz="4000" dirty="0" smtClean="0">
                <a:solidFill>
                  <a:srgbClr val="EC098C"/>
                </a:solidFill>
                <a:ea typeface="+mj-ea"/>
                <a:cs typeface="+mj-cs"/>
              </a:rPr>
              <a:t>Policy and Governance</a:t>
            </a:r>
            <a:endParaRPr lang="en-US" altLang="en-US" sz="4000" dirty="0">
              <a:solidFill>
                <a:srgbClr val="EC098C"/>
              </a:solidFill>
              <a:ea typeface="+mj-ea"/>
              <a:cs typeface="+mj-cs"/>
            </a:endParaRPr>
          </a:p>
        </p:txBody>
      </p:sp>
    </p:spTree>
    <p:extLst>
      <p:ext uri="{BB962C8B-B14F-4D97-AF65-F5344CB8AC3E}">
        <p14:creationId xmlns:p14="http://schemas.microsoft.com/office/powerpoint/2010/main" val="378428534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65164" y="2060848"/>
            <a:ext cx="8147248" cy="3777283"/>
          </a:xfrm>
        </p:spPr>
        <p:txBody>
          <a:bodyPr/>
          <a:lstStyle/>
          <a:p>
            <a:endParaRPr lang="en-CA" dirty="0" smtClean="0"/>
          </a:p>
          <a:p>
            <a:endParaRPr lang="en-CA"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6681" y="250954"/>
            <a:ext cx="1276967" cy="1233830"/>
          </a:xfrm>
          <a:prstGeom prst="rect">
            <a:avLst/>
          </a:prstGeom>
        </p:spPr>
      </p:pic>
      <p:pic>
        <p:nvPicPr>
          <p:cNvPr id="2058" name="Picture 10" descr="C:\Users\kannau\AppData\Local\Microsoft\Windows\Temporary Internet Files\Content.IE5\AJDBKW7F\Check_mark_23x20_02.svg[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898200" y="2779754"/>
            <a:ext cx="1042724" cy="988364"/>
          </a:xfrm>
          <a:prstGeom prst="rect">
            <a:avLst/>
          </a:prstGeom>
          <a:noFill/>
          <a:extLst>
            <a:ext uri="{909E8E84-426E-40DD-AFC4-6F175D3DCCD1}">
              <a14:hiddenFill xmlns:a14="http://schemas.microsoft.com/office/drawing/2010/main">
                <a:solidFill>
                  <a:srgbClr val="FFFFFF"/>
                </a:solidFill>
              </a14:hiddenFill>
            </a:ext>
          </a:extLst>
        </p:spPr>
      </p:pic>
      <p:pic>
        <p:nvPicPr>
          <p:cNvPr id="2059" name="Picture 11" descr="C:\Users\kannau\AppData\Local\Microsoft\Windows\Temporary Internet Files\Content.IE5\22A1QJEL\LetterX.svg[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689516" y="3906736"/>
            <a:ext cx="1042724" cy="1042724"/>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691680" y="3289275"/>
            <a:ext cx="4206520" cy="25734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 name="TextBox 19"/>
          <p:cNvSpPr txBox="1"/>
          <p:nvPr/>
        </p:nvSpPr>
        <p:spPr>
          <a:xfrm>
            <a:off x="6732584" y="2839575"/>
            <a:ext cx="1583832" cy="3154710"/>
          </a:xfrm>
          <a:prstGeom prst="rect">
            <a:avLst/>
          </a:prstGeom>
          <a:noFill/>
        </p:spPr>
        <p:txBody>
          <a:bodyPr wrap="square" rtlCol="0">
            <a:spAutoFit/>
          </a:bodyPr>
          <a:lstStyle/>
          <a:p>
            <a:r>
              <a:rPr lang="en-CA" sz="19900" b="1" dirty="0" smtClean="0">
                <a:solidFill>
                  <a:srgbClr val="EC098C"/>
                </a:solidFill>
                <a:latin typeface="Aharoni" panose="02010803020104030203" pitchFamily="2" charset="-79"/>
                <a:cs typeface="Aharoni" panose="02010803020104030203" pitchFamily="2" charset="-79"/>
              </a:rPr>
              <a:t>}</a:t>
            </a:r>
          </a:p>
        </p:txBody>
      </p:sp>
      <p:sp>
        <p:nvSpPr>
          <p:cNvPr id="2" name="TextBox 1"/>
          <p:cNvSpPr txBox="1"/>
          <p:nvPr/>
        </p:nvSpPr>
        <p:spPr>
          <a:xfrm>
            <a:off x="5754184" y="4693462"/>
            <a:ext cx="834040" cy="1569660"/>
          </a:xfrm>
          <a:prstGeom prst="rect">
            <a:avLst/>
          </a:prstGeom>
          <a:noFill/>
        </p:spPr>
        <p:txBody>
          <a:bodyPr wrap="square" rtlCol="0">
            <a:spAutoFit/>
          </a:bodyPr>
          <a:lstStyle/>
          <a:p>
            <a:r>
              <a:rPr lang="en-CA" sz="9600" dirty="0" smtClean="0">
                <a:latin typeface="Arial" panose="020B0604020202020204" pitchFamily="34" charset="0"/>
                <a:cs typeface="Arial" panose="020B0604020202020204" pitchFamily="34" charset="0"/>
              </a:rPr>
              <a:t>?</a:t>
            </a:r>
            <a:endParaRPr lang="en-CA" sz="9600" dirty="0">
              <a:latin typeface="Arial" panose="020B0604020202020204" pitchFamily="34" charset="0"/>
              <a:cs typeface="Arial" panose="020B0604020202020204" pitchFamily="34" charset="0"/>
            </a:endParaRPr>
          </a:p>
        </p:txBody>
      </p:sp>
      <p:sp>
        <p:nvSpPr>
          <p:cNvPr id="12" name="Rectangle 11"/>
          <p:cNvSpPr/>
          <p:nvPr/>
        </p:nvSpPr>
        <p:spPr>
          <a:xfrm>
            <a:off x="1442874" y="566977"/>
            <a:ext cx="7257668" cy="707886"/>
          </a:xfrm>
          <a:prstGeom prst="rect">
            <a:avLst/>
          </a:prstGeom>
        </p:spPr>
        <p:txBody>
          <a:bodyPr wrap="square">
            <a:spAutoFit/>
          </a:bodyPr>
          <a:lstStyle/>
          <a:p>
            <a:pPr lvl="0" eaLnBrk="0" fontAlgn="base" hangingPunct="0">
              <a:spcBef>
                <a:spcPct val="0"/>
              </a:spcBef>
              <a:spcAft>
                <a:spcPct val="0"/>
              </a:spcAft>
            </a:pPr>
            <a:r>
              <a:rPr lang="en-US" altLang="en-US" sz="4000" dirty="0" smtClean="0">
                <a:solidFill>
                  <a:srgbClr val="EC098C"/>
                </a:solidFill>
                <a:ea typeface="+mj-ea"/>
                <a:cs typeface="+mj-cs"/>
              </a:rPr>
              <a:t>Policy and Governance</a:t>
            </a:r>
            <a:endParaRPr lang="en-US" altLang="en-US" sz="4000" dirty="0">
              <a:solidFill>
                <a:srgbClr val="EC098C"/>
              </a:solidFill>
              <a:ea typeface="+mj-ea"/>
              <a:cs typeface="+mj-cs"/>
            </a:endParaRPr>
          </a:p>
        </p:txBody>
      </p:sp>
      <p:sp>
        <p:nvSpPr>
          <p:cNvPr id="5" name="Rectangle 4"/>
          <p:cNvSpPr/>
          <p:nvPr/>
        </p:nvSpPr>
        <p:spPr>
          <a:xfrm>
            <a:off x="2051720" y="1566160"/>
            <a:ext cx="5096267" cy="904863"/>
          </a:xfrm>
          <a:prstGeom prst="rect">
            <a:avLst/>
          </a:prstGeom>
        </p:spPr>
        <p:txBody>
          <a:bodyPr wrap="none">
            <a:spAutoFit/>
          </a:bodyPr>
          <a:lstStyle/>
          <a:p>
            <a:pPr>
              <a:spcBef>
                <a:spcPct val="20000"/>
              </a:spcBef>
            </a:pPr>
            <a:r>
              <a:rPr lang="en-US" sz="2400" b="1" dirty="0" smtClean="0"/>
              <a:t>The Ask – Endorsement to create a </a:t>
            </a:r>
          </a:p>
          <a:p>
            <a:pPr>
              <a:spcBef>
                <a:spcPct val="20000"/>
              </a:spcBef>
            </a:pPr>
            <a:r>
              <a:rPr lang="en-US" sz="2400" b="1" dirty="0" smtClean="0"/>
              <a:t>Public Policy Working Group</a:t>
            </a:r>
            <a:endParaRPr lang="en-US" sz="2400" b="1" dirty="0"/>
          </a:p>
        </p:txBody>
      </p:sp>
    </p:spTree>
    <p:extLst>
      <p:ext uri="{BB962C8B-B14F-4D97-AF65-F5344CB8AC3E}">
        <p14:creationId xmlns:p14="http://schemas.microsoft.com/office/powerpoint/2010/main" val="420640272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MasterSp="0">
  <p:cSld>
    <p:bg>
      <p:bgPr>
        <a:gradFill rotWithShape="1">
          <a:gsLst>
            <a:gs pos="98744">
              <a:schemeClr val="bg1">
                <a:tint val="90000"/>
                <a:shade val="70000"/>
                <a:satMod val="250000"/>
                <a:alpha val="21000"/>
              </a:schemeClr>
            </a:gs>
            <a:gs pos="84672">
              <a:srgbClr val="E5E5E5"/>
            </a:gs>
            <a:gs pos="50000">
              <a:schemeClr val="bg1">
                <a:tint val="80000"/>
                <a:satMod val="250000"/>
              </a:schemeClr>
            </a:gs>
            <a:gs pos="76000">
              <a:schemeClr val="bg1">
                <a:tint val="90000"/>
                <a:shade val="90000"/>
                <a:satMod val="200000"/>
              </a:schemeClr>
            </a:gs>
            <a:gs pos="92000">
              <a:schemeClr val="bg1">
                <a:tint val="90000"/>
                <a:shade val="70000"/>
                <a:satMod val="250000"/>
              </a:schemeClr>
            </a:gs>
          </a:gsLst>
          <a:path path="circle">
            <a:fillToRect l="50000" t="50000" r="50000" b="50000"/>
          </a:path>
        </a:gradFill>
        <a:effectLst/>
      </p:bgPr>
    </p:bg>
    <p:spTree>
      <p:nvGrpSpPr>
        <p:cNvPr id="1" name=""/>
        <p:cNvGrpSpPr/>
        <p:nvPr/>
      </p:nvGrpSpPr>
      <p:grpSpPr>
        <a:xfrm>
          <a:off x="0" y="0"/>
          <a:ext cx="0" cy="0"/>
          <a:chOff x="0" y="0"/>
          <a:chExt cx="0" cy="0"/>
        </a:xfrm>
      </p:grpSpPr>
      <p:pic>
        <p:nvPicPr>
          <p:cNvPr id="16" name="Picture 2" descr="C:\Users\aiden.mceachern\AppData\Local\Microsoft\Windows\Temporary Internet Files\Content.Outlook\D2SPMPJ2\Same_Page.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2636912"/>
            <a:ext cx="9144000" cy="28956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1384780" y="-199835"/>
            <a:ext cx="8567730" cy="1528549"/>
          </a:xfrm>
        </p:spPr>
        <p:txBody>
          <a:bodyPr vert="horz" lIns="91440" tIns="45720" rIns="91440" bIns="45720" rtlCol="0" anchor="b">
            <a:noAutofit/>
          </a:bodyPr>
          <a:lstStyle/>
          <a:p>
            <a:pPr algn="l" eaLnBrk="0" fontAlgn="base" hangingPunct="0">
              <a:lnSpc>
                <a:spcPct val="100000"/>
              </a:lnSpc>
              <a:spcAft>
                <a:spcPct val="0"/>
              </a:spcAft>
            </a:pPr>
            <a:r>
              <a:rPr lang="en-CA" sz="4000" dirty="0" smtClean="0">
                <a:solidFill>
                  <a:srgbClr val="F79727"/>
                </a:solidFill>
                <a:effectLst/>
                <a:latin typeface="Palatino Linotype" panose="02040502050505030304" pitchFamily="18" charset="0"/>
                <a:ea typeface="+mn-ea"/>
                <a:cs typeface="+mn-cs"/>
              </a:rPr>
              <a:t>Communication &amp; Collaboration</a:t>
            </a:r>
            <a:endParaRPr lang="en-CA" sz="4000" dirty="0">
              <a:solidFill>
                <a:srgbClr val="F79727"/>
              </a:solidFill>
              <a:effectLst/>
              <a:latin typeface="Palatino Linotype" panose="02040502050505030304" pitchFamily="18" charset="0"/>
              <a:ea typeface="+mn-ea"/>
              <a:cs typeface="+mn-cs"/>
            </a:endParaRPr>
          </a:p>
        </p:txBody>
      </p:sp>
      <p:pic>
        <p:nvPicPr>
          <p:cNvPr id="14" name="Picture 2" descr="C:\Users\kannau\AppData\Local\Microsoft\Windows\Temporary Internet Files\Content.Outlook\6YC6KO9L\Communication_Graphic.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739" y="279382"/>
            <a:ext cx="1339909" cy="1339909"/>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Group 16"/>
          <p:cNvGrpSpPr/>
          <p:nvPr/>
        </p:nvGrpSpPr>
        <p:grpSpPr>
          <a:xfrm>
            <a:off x="455776" y="5627929"/>
            <a:ext cx="8688224" cy="897415"/>
            <a:chOff x="1878374" y="2970143"/>
            <a:chExt cx="6565209" cy="897415"/>
          </a:xfrm>
        </p:grpSpPr>
        <p:sp>
          <p:nvSpPr>
            <p:cNvPr id="18" name="Text Box 7"/>
            <p:cNvSpPr txBox="1">
              <a:spLocks noChangeArrowheads="1"/>
            </p:cNvSpPr>
            <p:nvPr/>
          </p:nvSpPr>
          <p:spPr bwMode="auto">
            <a:xfrm>
              <a:off x="1878374" y="2970143"/>
              <a:ext cx="2412337" cy="751135"/>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CA" altLang="en-US" sz="2000" i="0" u="none" strike="noStrike" cap="none" normalizeH="0" baseline="0" dirty="0" smtClean="0">
                  <a:ln>
                    <a:noFill/>
                  </a:ln>
                  <a:solidFill>
                    <a:srgbClr val="000000"/>
                  </a:solidFill>
                  <a:effectLst/>
                  <a:latin typeface="+mj-lt"/>
                  <a:cs typeface="Arial" panose="020B0604020202020204" pitchFamily="34" charset="0"/>
                </a:rPr>
                <a:t>Evolve from </a:t>
              </a:r>
              <a:r>
                <a:rPr kumimoji="0" lang="en-CA" altLang="en-US" sz="2000" b="1" i="0" u="none" strike="noStrike" cap="none" normalizeH="0" baseline="0" dirty="0" smtClean="0">
                  <a:ln>
                    <a:noFill/>
                  </a:ln>
                  <a:solidFill>
                    <a:srgbClr val="000000"/>
                  </a:solidFill>
                  <a:effectLst/>
                  <a:latin typeface="+mj-lt"/>
                  <a:cs typeface="Arial" panose="020B0604020202020204" pitchFamily="34" charset="0"/>
                </a:rPr>
                <a:t>telling</a:t>
              </a:r>
              <a:r>
                <a:rPr kumimoji="0" lang="en-CA" altLang="en-US" sz="2000" i="0" u="none" strike="noStrike" cap="none" normalizeH="0" baseline="0" dirty="0" smtClean="0">
                  <a:ln>
                    <a:noFill/>
                  </a:ln>
                  <a:solidFill>
                    <a:srgbClr val="000000"/>
                  </a:solidFill>
                  <a:effectLst/>
                  <a:latin typeface="+mj-lt"/>
                  <a:cs typeface="Arial" panose="020B0604020202020204" pitchFamily="34" charset="0"/>
                </a:rPr>
                <a:t> what we’ve done </a:t>
              </a:r>
              <a:endParaRPr kumimoji="0" lang="en-US" altLang="en-US" sz="2000" i="0" u="none" strike="noStrike" cap="none" normalizeH="0" baseline="0" dirty="0" smtClean="0">
                <a:ln>
                  <a:noFill/>
                </a:ln>
                <a:solidFill>
                  <a:schemeClr val="tx1"/>
                </a:solidFill>
                <a:effectLst/>
                <a:latin typeface="+mj-lt"/>
                <a:cs typeface="Arial" panose="020B0604020202020204" pitchFamily="34" charset="0"/>
              </a:endParaRPr>
            </a:p>
          </p:txBody>
        </p:sp>
        <p:sp>
          <p:nvSpPr>
            <p:cNvPr id="19" name="Text Box 8"/>
            <p:cNvSpPr txBox="1">
              <a:spLocks noChangeArrowheads="1"/>
            </p:cNvSpPr>
            <p:nvPr/>
          </p:nvSpPr>
          <p:spPr bwMode="auto">
            <a:xfrm>
              <a:off x="5585963" y="2970143"/>
              <a:ext cx="2857620" cy="897415"/>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defPPr>
                <a:defRPr lang="en-US"/>
              </a:defPPr>
              <a:lvl1pPr marR="0" lvl="0" indent="0" fontAlgn="base">
                <a:lnSpc>
                  <a:spcPct val="100000"/>
                </a:lnSpc>
                <a:spcBef>
                  <a:spcPct val="0"/>
                </a:spcBef>
                <a:spcAft>
                  <a:spcPct val="0"/>
                </a:spcAft>
                <a:buClrTx/>
                <a:buSzTx/>
                <a:buFontTx/>
                <a:buNone/>
                <a:tabLst/>
                <a:defRPr kumimoji="0" sz="2000" i="0" u="none" strike="noStrike" cap="none" normalizeH="0" baseline="0">
                  <a:ln>
                    <a:noFill/>
                  </a:ln>
                  <a:solidFill>
                    <a:srgbClr val="000000"/>
                  </a:solidFill>
                  <a:effectLst/>
                  <a:latin typeface="Cambria" panose="02040503050406030204" pitchFamily="18" charset="0"/>
                  <a:cs typeface="Arial" pitchFamily="34" charset="0"/>
                </a:defRPr>
              </a:lvl1pPr>
            </a:lstStyle>
            <a:p>
              <a:r>
                <a:rPr lang="en-CA" altLang="en-US" dirty="0" smtClean="0">
                  <a:latin typeface="+mj-lt"/>
                </a:rPr>
                <a:t>To </a:t>
              </a:r>
              <a:r>
                <a:rPr lang="en-CA" altLang="en-US" b="1" dirty="0" smtClean="0">
                  <a:latin typeface="+mj-lt"/>
                </a:rPr>
                <a:t>sharing</a:t>
              </a:r>
              <a:r>
                <a:rPr lang="en-CA" altLang="en-US" dirty="0" smtClean="0">
                  <a:latin typeface="+mj-lt"/>
                </a:rPr>
                <a:t> why it is important and what you get if it’s done well</a:t>
              </a:r>
              <a:endParaRPr lang="en-US" altLang="en-US" dirty="0">
                <a:latin typeface="+mj-lt"/>
              </a:endParaRPr>
            </a:p>
          </p:txBody>
        </p:sp>
        <p:cxnSp>
          <p:nvCxnSpPr>
            <p:cNvPr id="20" name="AutoShape 9"/>
            <p:cNvCxnSpPr>
              <a:cxnSpLocks noChangeShapeType="1"/>
            </p:cNvCxnSpPr>
            <p:nvPr/>
          </p:nvCxnSpPr>
          <p:spPr bwMode="auto">
            <a:xfrm>
              <a:off x="4535461" y="3238243"/>
              <a:ext cx="788899" cy="0"/>
            </a:xfrm>
            <a:prstGeom prst="straightConnector1">
              <a:avLst/>
            </a:prstGeom>
            <a:noFill/>
            <a:ln w="254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000000"/>
                    </a:outerShdw>
                  </a:effectLst>
                </a14:hiddenEffects>
              </a:ext>
            </a:extLst>
          </p:spPr>
        </p:cxnSp>
      </p:grpSp>
    </p:spTree>
    <p:extLst>
      <p:ext uri="{BB962C8B-B14F-4D97-AF65-F5344CB8AC3E}">
        <p14:creationId xmlns:p14="http://schemas.microsoft.com/office/powerpoint/2010/main" val="2240116849"/>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xecutive">
  <a:themeElements>
    <a:clrScheme name="Executive">
      <a:dk1>
        <a:sysClr val="windowText" lastClr="000000"/>
      </a:dk1>
      <a:lt1>
        <a:sysClr val="window" lastClr="FFFFFF"/>
      </a:lt1>
      <a:dk2>
        <a:srgbClr val="2F5897"/>
      </a:dk2>
      <a:lt2>
        <a:srgbClr val="E4E9EF"/>
      </a:lt2>
      <a:accent1>
        <a:srgbClr val="6076B4"/>
      </a:accent1>
      <a:accent2>
        <a:srgbClr val="9C5252"/>
      </a:accent2>
      <a:accent3>
        <a:srgbClr val="E68422"/>
      </a:accent3>
      <a:accent4>
        <a:srgbClr val="846648"/>
      </a:accent4>
      <a:accent5>
        <a:srgbClr val="63891F"/>
      </a:accent5>
      <a:accent6>
        <a:srgbClr val="758085"/>
      </a:accent6>
      <a:hlink>
        <a:srgbClr val="3399FF"/>
      </a:hlink>
      <a:folHlink>
        <a:srgbClr val="B2B2B2"/>
      </a:folHlink>
    </a:clrScheme>
    <a:fontScheme name="Executive">
      <a:majorFont>
        <a:latin typeface="Century Gothic"/>
        <a:ea typeface=""/>
        <a:cs typeface=""/>
        <a:font script="Jpan" typeface="HGｺﾞｼｯｸM"/>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Palatino Linotype"/>
        <a:ea typeface=""/>
        <a:cs typeface=""/>
        <a:font script="Jpan" typeface="HGS明朝E"/>
        <a:font script="Hang" typeface="맑은 고딕"/>
        <a:font script="Hans" typeface="宋体"/>
        <a:font script="Hant" typeface="新細明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Executiv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8575" cap="flat" cmpd="sng" algn="ctr">
          <a:solidFill>
            <a:schemeClr val="phClr"/>
          </a:solidFill>
          <a:prstDash val="solid"/>
        </a:ln>
        <a:ln w="508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50000">
              <a:schemeClr val="phClr">
                <a:tint val="80000"/>
                <a:satMod val="250000"/>
              </a:schemeClr>
            </a:gs>
            <a:gs pos="76000">
              <a:schemeClr val="phClr">
                <a:tint val="90000"/>
                <a:shade val="90000"/>
                <a:satMod val="200000"/>
              </a:schemeClr>
            </a:gs>
            <a:gs pos="92000">
              <a:schemeClr val="phClr">
                <a:tint val="90000"/>
                <a:shade val="70000"/>
                <a:satMod val="250000"/>
              </a:schemeClr>
            </a:gs>
          </a:gsLst>
          <a:path path="circle">
            <a:fillToRect l="50000" t="50000" r="50000" b="50000"/>
          </a:path>
        </a:gradFill>
        <a:blipFill>
          <a:blip xmlns:r="http://schemas.openxmlformats.org/officeDocument/2006/relationships" r:embed="rId1">
            <a:duotone>
              <a:schemeClr val="phClr">
                <a:tint val="95000"/>
              </a:schemeClr>
              <a:schemeClr val="phClr">
                <a:shade val="90000"/>
              </a:schemeClr>
            </a:duotone>
          </a:blip>
          <a:tile tx="0" ty="0" sx="100000" sy="10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emplate>Executive</Template>
  <TotalTime>9362</TotalTime>
  <Words>1008</Words>
  <Application>Microsoft Office PowerPoint</Application>
  <PresentationFormat>On-screen Show (4:3)</PresentationFormat>
  <Paragraphs>181</Paragraphs>
  <Slides>23</Slides>
  <Notes>23</Notes>
  <HiddenSlides>0</HiddenSlides>
  <MMClips>0</MMClips>
  <ScaleCrop>false</ScaleCrop>
  <HeadingPairs>
    <vt:vector size="4" baseType="variant">
      <vt:variant>
        <vt:lpstr>Theme</vt:lpstr>
      </vt:variant>
      <vt:variant>
        <vt:i4>1</vt:i4>
      </vt:variant>
      <vt:variant>
        <vt:lpstr>Slide Titles</vt:lpstr>
      </vt:variant>
      <vt:variant>
        <vt:i4>23</vt:i4>
      </vt:variant>
    </vt:vector>
  </HeadingPairs>
  <TitlesOfParts>
    <vt:vector size="24" baseType="lpstr">
      <vt:lpstr>Executive</vt:lpstr>
      <vt:lpstr>Joint Council Priority: Identity Management </vt:lpstr>
      <vt:lpstr>Why does Digital Identity matter? </vt:lpstr>
      <vt:lpstr>Background</vt:lpstr>
      <vt:lpstr>Roadmap Background</vt:lpstr>
      <vt:lpstr>Roadmap Components</vt:lpstr>
      <vt:lpstr>PowerPoint Presentation</vt:lpstr>
      <vt:lpstr>PowerPoint Presentation</vt:lpstr>
      <vt:lpstr>PowerPoint Presentation</vt:lpstr>
      <vt:lpstr>Communication &amp; Collaboration</vt:lpstr>
      <vt:lpstr>Communication &amp; Collaboration</vt:lpstr>
      <vt:lpstr>IMSC </vt:lpstr>
      <vt:lpstr>Pan-Canadian Trust Framework</vt:lpstr>
      <vt:lpstr>PowerPoint Presentation</vt:lpstr>
      <vt:lpstr>PowerPoint Presentation</vt:lpstr>
      <vt:lpstr>Pilots</vt:lpstr>
      <vt:lpstr>  Status Update </vt:lpstr>
      <vt:lpstr>PowerPoint Presentation</vt:lpstr>
      <vt:lpstr>  </vt:lpstr>
      <vt:lpstr>3a. Pilots: Supporting Client Centric Services</vt:lpstr>
      <vt:lpstr>3a. Pilots: Supporting Client Centric Services</vt:lpstr>
      <vt:lpstr>3b. Pilots: Testing out the Trust Framework  </vt:lpstr>
      <vt:lpstr>PowerPoint Presentation</vt:lpstr>
      <vt:lpstr>Thank you!</vt:lpstr>
    </vt:vector>
  </TitlesOfParts>
  <Company>Province of British Columbia</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Joint Council Priority: Identity Management</dc:title>
  <dc:creator>Annau, Keleigh MTIC:EX</dc:creator>
  <cp:lastModifiedBy>Annau, Keleigh MTIC:EX</cp:lastModifiedBy>
  <cp:revision>381</cp:revision>
  <cp:lastPrinted>2017-09-27T22:24:41Z</cp:lastPrinted>
  <dcterms:created xsi:type="dcterms:W3CDTF">2017-08-22T22:52:41Z</dcterms:created>
  <dcterms:modified xsi:type="dcterms:W3CDTF">2018-02-15T17:20:47Z</dcterms:modified>
</cp:coreProperties>
</file>